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305" r:id="rId3"/>
    <p:sldId id="259" r:id="rId4"/>
    <p:sldId id="278" r:id="rId5"/>
    <p:sldId id="308" r:id="rId6"/>
    <p:sldId id="261" r:id="rId7"/>
    <p:sldId id="269" r:id="rId8"/>
    <p:sldId id="302" r:id="rId9"/>
    <p:sldId id="306" r:id="rId10"/>
    <p:sldId id="329" r:id="rId11"/>
    <p:sldId id="304" r:id="rId12"/>
    <p:sldId id="307" r:id="rId13"/>
    <p:sldId id="292" r:id="rId14"/>
    <p:sldId id="285" r:id="rId15"/>
    <p:sldId id="335" r:id="rId16"/>
    <p:sldId id="287" r:id="rId17"/>
    <p:sldId id="310" r:id="rId18"/>
    <p:sldId id="311" r:id="rId19"/>
    <p:sldId id="312" r:id="rId20"/>
    <p:sldId id="313" r:id="rId21"/>
    <p:sldId id="314" r:id="rId22"/>
    <p:sldId id="315" r:id="rId23"/>
    <p:sldId id="316" r:id="rId24"/>
    <p:sldId id="282" r:id="rId25"/>
    <p:sldId id="317" r:id="rId26"/>
    <p:sldId id="284" r:id="rId27"/>
    <p:sldId id="319" r:id="rId28"/>
    <p:sldId id="320" r:id="rId29"/>
    <p:sldId id="324" r:id="rId30"/>
    <p:sldId id="321" r:id="rId31"/>
    <p:sldId id="322" r:id="rId32"/>
    <p:sldId id="323" r:id="rId33"/>
    <p:sldId id="325" r:id="rId34"/>
    <p:sldId id="326" r:id="rId35"/>
    <p:sldId id="327" r:id="rId36"/>
    <p:sldId id="337" r:id="rId37"/>
    <p:sldId id="332" r:id="rId38"/>
    <p:sldId id="333" r:id="rId39"/>
    <p:sldId id="273" r:id="rId40"/>
    <p:sldId id="330" r:id="rId41"/>
    <p:sldId id="331" r:id="rId42"/>
    <p:sldId id="334" r:id="rId4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nnie McCormick" initials="CM" lastIdx="2" clrIdx="0"/>
  <p:cmAuthor id="1" name="Debra LaGrone" initials="DL" lastIdx="1" clrIdx="1"/>
  <p:cmAuthor id="2" name="Susan Shogren" initials="SS" lastIdx="13" clrIdx="2">
    <p:extLst/>
  </p:cmAuthor>
  <p:cmAuthor id="3" name="Debra LaGrone" initials="DRL" lastIdx="1" clrIdx="3"/>
  <p:cmAuthor id="4" name="Debra La Grone" initials="DLG" lastIdx="1" clrIdx="4">
    <p:extLst>
      <p:ext uri="{19B8F6BF-5375-455C-9EA6-DF929625EA0E}">
        <p15:presenceInfo xmlns:p15="http://schemas.microsoft.com/office/powerpoint/2012/main" userId="S-1-5-21-530780909-28726180-930774774-353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4187"/>
    <a:srgbClr val="005B99"/>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36" autoAdjust="0"/>
    <p:restoredTop sz="94660"/>
  </p:normalViewPr>
  <p:slideViewPr>
    <p:cSldViewPr>
      <p:cViewPr varScale="1">
        <p:scale>
          <a:sx n="92" d="100"/>
          <a:sy n="92" d="100"/>
        </p:scale>
        <p:origin x="774" y="90"/>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93" d="100"/>
          <a:sy n="93" d="100"/>
        </p:scale>
        <p:origin x="3492"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flipH="1">
            <a:off x="156069" y="8735362"/>
            <a:ext cx="6710962" cy="465455"/>
          </a:xfrm>
          <a:prstGeom prst="rect">
            <a:avLst/>
          </a:prstGeom>
        </p:spPr>
      </p:pic>
      <p:sp>
        <p:nvSpPr>
          <p:cNvPr id="7" name="Rectangle 8"/>
          <p:cNvSpPr>
            <a:spLocks noChangeArrowheads="1"/>
          </p:cNvSpPr>
          <p:nvPr/>
        </p:nvSpPr>
        <p:spPr bwMode="auto">
          <a:xfrm>
            <a:off x="125180" y="8921221"/>
            <a:ext cx="6741851" cy="403080"/>
          </a:xfrm>
          <a:prstGeom prst="rect">
            <a:avLst/>
          </a:prstGeom>
          <a:noFill/>
          <a:ln w="12700">
            <a:noFill/>
            <a:miter lim="800000"/>
            <a:headEnd/>
            <a:tailEnd/>
          </a:ln>
          <a:effectLst/>
        </p:spPr>
        <p:txBody>
          <a:bodyPr wrap="square" lIns="94383" tIns="47191" rIns="94383" bIns="47191">
            <a:spAutoFit/>
          </a:bodyPr>
          <a:lstStyle/>
          <a:p>
            <a:pPr defTabSz="943168" eaLnBrk="0" hangingPunct="0">
              <a:spcBef>
                <a:spcPct val="50000"/>
              </a:spcBef>
              <a:defRPr/>
            </a:pPr>
            <a:r>
              <a:rPr lang="en-US" sz="1000" dirty="0">
                <a:solidFill>
                  <a:schemeClr val="bg1"/>
                </a:solidFill>
              </a:rPr>
              <a:t>© 2016 NASFAA                                                                                       </a:t>
            </a:r>
            <a:fld id="{5A4E40A0-19A0-4F29-A9C5-577C813A7B7F}" type="slidenum">
              <a:rPr lang="en-US" sz="1000">
                <a:solidFill>
                  <a:schemeClr val="bg1"/>
                </a:solidFill>
              </a:rPr>
              <a:pPr defTabSz="943168" eaLnBrk="0" hangingPunct="0">
                <a:spcBef>
                  <a:spcPct val="50000"/>
                </a:spcBef>
                <a:defRPr/>
              </a:pPr>
              <a:t>‹#›</a:t>
            </a:fld>
            <a:r>
              <a:rPr lang="en-US" sz="1000" dirty="0">
                <a:solidFill>
                  <a:schemeClr val="bg1"/>
                </a:solidFill>
              </a:rPr>
              <a:t>                                                                        What You Need to Know</a:t>
            </a:r>
          </a:p>
        </p:txBody>
      </p:sp>
      <p:sp>
        <p:nvSpPr>
          <p:cNvPr id="8" name="Text Box 6"/>
          <p:cNvSpPr txBox="1">
            <a:spLocks noChangeArrowheads="1"/>
          </p:cNvSpPr>
          <p:nvPr/>
        </p:nvSpPr>
        <p:spPr bwMode="auto">
          <a:xfrm>
            <a:off x="1" y="292527"/>
            <a:ext cx="7023100" cy="378182"/>
          </a:xfrm>
          <a:prstGeom prst="rect">
            <a:avLst/>
          </a:prstGeom>
          <a:noFill/>
          <a:ln w="12700">
            <a:noFill/>
            <a:miter lim="800000"/>
            <a:headEnd/>
            <a:tailEnd/>
          </a:ln>
          <a:effectLst/>
        </p:spPr>
        <p:txBody>
          <a:bodyPr wrap="square" lIns="94383" tIns="47191" rIns="94383" bIns="47191">
            <a:spAutoFit/>
          </a:bodyPr>
          <a:lstStyle/>
          <a:p>
            <a:pPr algn="ctr" defTabSz="943168" eaLnBrk="0" hangingPunct="0">
              <a:defRPr/>
            </a:pPr>
            <a:r>
              <a:rPr lang="en-US" b="1" dirty="0">
                <a:solidFill>
                  <a:srgbClr val="3333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What You Need to Know About Financial Aid</a:t>
            </a:r>
          </a:p>
        </p:txBody>
      </p:sp>
      <p:pic>
        <p:nvPicPr>
          <p:cNvPr id="10" name="Picture 9"/>
          <p:cNvPicPr/>
          <p:nvPr/>
        </p:nvPicPr>
        <p:blipFill>
          <a:blip r:embed="rId2">
            <a:extLst>
              <a:ext uri="{28A0092B-C50C-407E-A947-70E740481C1C}">
                <a14:useLocalDpi xmlns:a14="http://schemas.microsoft.com/office/drawing/2010/main" val="0"/>
              </a:ext>
            </a:extLst>
          </a:blip>
          <a:stretch>
            <a:fillRect/>
          </a:stretch>
        </p:blipFill>
        <p:spPr>
          <a:xfrm>
            <a:off x="156069" y="5740612"/>
            <a:ext cx="6710962" cy="465455"/>
          </a:xfrm>
          <a:prstGeom prst="rect">
            <a:avLst/>
          </a:prstGeom>
        </p:spPr>
      </p:pic>
      <p:sp>
        <p:nvSpPr>
          <p:cNvPr id="9" name="Rectangle 8"/>
          <p:cNvSpPr>
            <a:spLocks noChangeArrowheads="1"/>
          </p:cNvSpPr>
          <p:nvPr/>
        </p:nvSpPr>
        <p:spPr bwMode="auto">
          <a:xfrm>
            <a:off x="156070" y="5948899"/>
            <a:ext cx="6710961" cy="408521"/>
          </a:xfrm>
          <a:prstGeom prst="rect">
            <a:avLst/>
          </a:prstGeom>
          <a:noFill/>
          <a:ln w="12700">
            <a:noFill/>
            <a:miter lim="800000"/>
            <a:headEnd/>
            <a:tailEnd/>
          </a:ln>
          <a:effectLst/>
        </p:spPr>
        <p:txBody>
          <a:bodyPr wrap="square" lIns="99772" tIns="49885" rIns="99772" bIns="4988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97023" eaLnBrk="0" hangingPunct="0">
              <a:spcBef>
                <a:spcPct val="50000"/>
              </a:spcBef>
              <a:defRPr/>
            </a:pPr>
            <a:r>
              <a:rPr lang="en-US" sz="1000" dirty="0">
                <a:solidFill>
                  <a:schemeClr val="bg1"/>
                </a:solidFill>
              </a:rPr>
              <a:t>What You Need to Know                                                                        </a:t>
            </a:r>
            <a:fld id="{5A4E40A0-19A0-4F29-A9C5-577C813A7B7F}" type="slidenum">
              <a:rPr lang="en-US" sz="1000">
                <a:solidFill>
                  <a:schemeClr val="bg1"/>
                </a:solidFill>
              </a:rPr>
              <a:pPr defTabSz="997023" eaLnBrk="0" hangingPunct="0">
                <a:spcBef>
                  <a:spcPct val="50000"/>
                </a:spcBef>
                <a:defRPr/>
              </a:pPr>
              <a:t>‹#›</a:t>
            </a:fld>
            <a:r>
              <a:rPr lang="en-US" sz="1000" dirty="0">
                <a:solidFill>
                  <a:schemeClr val="bg1"/>
                </a:solidFill>
              </a:rPr>
              <a:t>                                                                                      © 2016 NASFAA</a:t>
            </a:r>
          </a:p>
        </p:txBody>
      </p:sp>
    </p:spTree>
    <p:extLst>
      <p:ext uri="{BB962C8B-B14F-4D97-AF65-F5344CB8AC3E}">
        <p14:creationId xmlns:p14="http://schemas.microsoft.com/office/powerpoint/2010/main" val="11492097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300"/>
            </a:lvl1pPr>
          </a:lstStyle>
          <a:p>
            <a:endParaRPr lang="en-US" dirty="0"/>
          </a:p>
        </p:txBody>
      </p:sp>
      <p:sp>
        <p:nvSpPr>
          <p:cNvPr id="3" name="Date Placeholder 2"/>
          <p:cNvSpPr>
            <a:spLocks noGrp="1"/>
          </p:cNvSpPr>
          <p:nvPr>
            <p:ph type="dt" idx="1"/>
          </p:nvPr>
        </p:nvSpPr>
        <p:spPr>
          <a:xfrm>
            <a:off x="3978131" y="0"/>
            <a:ext cx="3043343" cy="465455"/>
          </a:xfrm>
          <a:prstGeom prst="rect">
            <a:avLst/>
          </a:prstGeom>
        </p:spPr>
        <p:txBody>
          <a:bodyPr vert="horz" lIns="93317" tIns="46659" rIns="93317" bIns="46659" rtlCol="0"/>
          <a:lstStyle>
            <a:lvl1pPr algn="r">
              <a:defRPr sz="1300"/>
            </a:lvl1pPr>
          </a:lstStyle>
          <a:p>
            <a:fld id="{D8B9A4EA-07C7-4A62-8053-FD0A2A4690A2}" type="datetimeFigureOut">
              <a:rPr lang="en-US" smtClean="0"/>
              <a:t>11/16/2017</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1" y="8842030"/>
            <a:ext cx="3043343" cy="465455"/>
          </a:xfrm>
          <a:prstGeom prst="rect">
            <a:avLst/>
          </a:prstGeom>
        </p:spPr>
        <p:txBody>
          <a:bodyPr vert="horz" lIns="93317" tIns="46659" rIns="93317" bIns="46659" rtlCol="0" anchor="b"/>
          <a:lstStyle>
            <a:lvl1pPr algn="r">
              <a:defRPr sz="1300"/>
            </a:lvl1pPr>
          </a:lstStyle>
          <a:p>
            <a:fld id="{D5A7F8C3-B5D2-4565-BB39-641E547D4FB0}" type="slidenum">
              <a:rPr lang="en-US" smtClean="0"/>
              <a:t>‹#›</a:t>
            </a:fld>
            <a:endParaRPr lang="en-US" dirty="0"/>
          </a:p>
        </p:txBody>
      </p:sp>
    </p:spTree>
    <p:extLst>
      <p:ext uri="{BB962C8B-B14F-4D97-AF65-F5344CB8AC3E}">
        <p14:creationId xmlns:p14="http://schemas.microsoft.com/office/powerpoint/2010/main" val="93644779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67067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12595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597649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83953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33264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25718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75969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72514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19870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08197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213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5491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8670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09773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22605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a:ln/>
        </p:spPr>
      </p:sp>
      <p:sp>
        <p:nvSpPr>
          <p:cNvPr id="69634"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187546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5713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35604035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99109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60201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smtClean="0"/>
              <a:t>The search functionality for colleges has not changed from last year. The applicant may enter up to 10 school codes or may search by state, city or school name.  </a:t>
            </a:r>
          </a:p>
        </p:txBody>
      </p:sp>
    </p:spTree>
    <p:extLst>
      <p:ext uri="{BB962C8B-B14F-4D97-AF65-F5344CB8AC3E}">
        <p14:creationId xmlns:p14="http://schemas.microsoft.com/office/powerpoint/2010/main" val="698819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557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200479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Arial" pitchFamily="34" charset="0"/>
              </a:rPr>
              <a:t>If the applicant selects to Print A Signature Page the Print Signature Page button dynamically appears.</a:t>
            </a:r>
          </a:p>
        </p:txBody>
      </p:sp>
    </p:spTree>
    <p:extLst>
      <p:ext uri="{BB962C8B-B14F-4D97-AF65-F5344CB8AC3E}">
        <p14:creationId xmlns:p14="http://schemas.microsoft.com/office/powerpoint/2010/main" val="30023903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dirty="0" smtClean="0">
                <a:latin typeface="Arial" pitchFamily="34" charset="0"/>
              </a:rPr>
              <a:t>If the applicant selects to Print A Signature Page the Print Signature Page button dynamically appears.</a:t>
            </a:r>
          </a:p>
        </p:txBody>
      </p:sp>
    </p:spTree>
    <p:extLst>
      <p:ext uri="{BB962C8B-B14F-4D97-AF65-F5344CB8AC3E}">
        <p14:creationId xmlns:p14="http://schemas.microsoft.com/office/powerpoint/2010/main" val="4121420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latin typeface="Arial" pitchFamily="34" charset="0"/>
            </a:endParaRPr>
          </a:p>
        </p:txBody>
      </p:sp>
    </p:spTree>
    <p:extLst>
      <p:ext uri="{BB962C8B-B14F-4D97-AF65-F5344CB8AC3E}">
        <p14:creationId xmlns:p14="http://schemas.microsoft.com/office/powerpoint/2010/main" val="652978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072127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3821448" y="0"/>
            <a:ext cx="2921217" cy="45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78" tIns="45040" rIns="90078" bIns="45040" anchor="ctr"/>
          <a:lstStyle/>
          <a:p>
            <a:endParaRPr lang="en-US"/>
          </a:p>
        </p:txBody>
      </p:sp>
      <p:sp>
        <p:nvSpPr>
          <p:cNvPr id="56324" name="Rectangle 3"/>
          <p:cNvSpPr>
            <a:spLocks noChangeArrowheads="1"/>
          </p:cNvSpPr>
          <p:nvPr/>
        </p:nvSpPr>
        <p:spPr bwMode="auto">
          <a:xfrm>
            <a:off x="3821448" y="8574899"/>
            <a:ext cx="2921217" cy="45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9134" tIns="43785" rIns="89134" bIns="43785" anchor="b"/>
          <a:lstStyle/>
          <a:p>
            <a:pPr algn="r" eaLnBrk="0" hangingPunct="0"/>
            <a:r>
              <a:rPr lang="en-US" sz="1200">
                <a:latin typeface="Helvetica" pitchFamily="34" charset="0"/>
              </a:rPr>
              <a:t>20</a:t>
            </a:r>
          </a:p>
        </p:txBody>
      </p:sp>
      <p:sp>
        <p:nvSpPr>
          <p:cNvPr id="56325" name="Rectangle 4"/>
          <p:cNvSpPr>
            <a:spLocks noChangeArrowheads="1"/>
          </p:cNvSpPr>
          <p:nvPr/>
        </p:nvSpPr>
        <p:spPr bwMode="auto">
          <a:xfrm>
            <a:off x="0" y="8574899"/>
            <a:ext cx="2921217" cy="450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78" tIns="45040" rIns="90078" bIns="45040" anchor="ctr"/>
          <a:lstStyle/>
          <a:p>
            <a:endParaRPr lang="en-US"/>
          </a:p>
        </p:txBody>
      </p:sp>
      <p:sp>
        <p:nvSpPr>
          <p:cNvPr id="56326" name="Rectangle 5"/>
          <p:cNvSpPr>
            <a:spLocks noChangeArrowheads="1"/>
          </p:cNvSpPr>
          <p:nvPr/>
        </p:nvSpPr>
        <p:spPr bwMode="auto">
          <a:xfrm>
            <a:off x="0" y="0"/>
            <a:ext cx="2921217" cy="45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078" tIns="45040" rIns="90078" bIns="45040" anchor="ctr"/>
          <a:lstStyle/>
          <a:p>
            <a:endParaRPr lang="en-US"/>
          </a:p>
        </p:txBody>
      </p:sp>
      <p:sp>
        <p:nvSpPr>
          <p:cNvPr id="56327" name="Rectangle 6"/>
          <p:cNvSpPr>
            <a:spLocks noGrp="1" noChangeArrowheads="1"/>
          </p:cNvSpPr>
          <p:nvPr>
            <p:ph type="body" idx="1"/>
          </p:nvPr>
        </p:nvSpPr>
        <p:spPr>
          <a:xfrm>
            <a:off x="898721" y="4286686"/>
            <a:ext cx="4945224" cy="40619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34" tIns="43785" rIns="89134" bIns="43785"/>
          <a:lstStyle/>
          <a:p>
            <a:endParaRPr lang="en-US" smtClean="0"/>
          </a:p>
        </p:txBody>
      </p:sp>
      <p:sp>
        <p:nvSpPr>
          <p:cNvPr id="56328" name="Rectangle 7"/>
          <p:cNvSpPr>
            <a:spLocks noGrp="1" noRot="1" noChangeAspect="1" noChangeArrowheads="1" noTextEdit="1"/>
          </p:cNvSpPr>
          <p:nvPr>
            <p:ph type="sldImg"/>
          </p:nvPr>
        </p:nvSpPr>
        <p:spPr>
          <a:xfrm>
            <a:off x="1122363" y="682625"/>
            <a:ext cx="4497387" cy="3373438"/>
          </a:xfrm>
          <a:ln w="12700" cap="flat">
            <a:solidFill>
              <a:schemeClr val="tx1"/>
            </a:solidFill>
          </a:ln>
        </p:spPr>
      </p:sp>
    </p:spTree>
    <p:extLst>
      <p:ext uri="{BB962C8B-B14F-4D97-AF65-F5344CB8AC3E}">
        <p14:creationId xmlns:p14="http://schemas.microsoft.com/office/powerpoint/2010/main" val="3751178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46000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3519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190813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1705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3053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786841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79628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9591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09046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7335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08670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4397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11/16/2017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1400960779"/>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11/16/2017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2855443114"/>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11/16/2017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2633369806"/>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11/16/2017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93079659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8" name="Rectangle 7"/>
          <p:cNvSpPr/>
          <p:nvPr userDrawn="1"/>
        </p:nvSpPr>
        <p:spPr>
          <a:xfrm>
            <a:off x="0" y="0"/>
            <a:ext cx="9144000" cy="5943600"/>
          </a:xfrm>
          <a:prstGeom prst="rect">
            <a:avLst/>
          </a:prstGeom>
          <a:solidFill>
            <a:srgbClr val="E6EDFA"/>
          </a:solidFill>
          <a:ln>
            <a:solidFill>
              <a:srgbClr val="E6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5943600"/>
            <a:ext cx="9144000" cy="914400"/>
          </a:xfrm>
          <a:prstGeom prst="rect">
            <a:avLst/>
          </a:prstGeom>
          <a:solidFill>
            <a:srgbClr val="1B4187"/>
          </a:solidFill>
          <a:ln>
            <a:solidFill>
              <a:srgbClr val="1B41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0" y="5943600"/>
            <a:ext cx="9144000" cy="0"/>
          </a:xfrm>
          <a:prstGeom prst="line">
            <a:avLst/>
          </a:prstGeom>
          <a:ln/>
        </p:spPr>
        <p:style>
          <a:lnRef idx="2">
            <a:schemeClr val="dk1"/>
          </a:lnRef>
          <a:fillRef idx="0">
            <a:schemeClr val="dk1"/>
          </a:fillRef>
          <a:effectRef idx="1">
            <a:schemeClr val="dk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05600" y="6119204"/>
            <a:ext cx="2283212" cy="563192"/>
          </a:xfrm>
          <a:prstGeom prst="rect">
            <a:avLst/>
          </a:prstGeom>
        </p:spPr>
      </p:pic>
      <p:sp>
        <p:nvSpPr>
          <p:cNvPr id="12" name="Round Same Side Corner Rectangle 11"/>
          <p:cNvSpPr/>
          <p:nvPr userDrawn="1"/>
        </p:nvSpPr>
        <p:spPr>
          <a:xfrm>
            <a:off x="-14844" y="0"/>
            <a:ext cx="9158844" cy="1143000"/>
          </a:xfrm>
          <a:prstGeom prst="round2SameRect">
            <a:avLst>
              <a:gd name="adj1" fmla="val 0"/>
              <a:gd name="adj2" fmla="val 0"/>
            </a:avLst>
          </a:prstGeom>
          <a:solidFill>
            <a:srgbClr val="CFDDF5"/>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18"/>
          <p:cNvSpPr txBox="1">
            <a:spLocks noChangeArrowheads="1"/>
          </p:cNvSpPr>
          <p:nvPr userDrawn="1"/>
        </p:nvSpPr>
        <p:spPr bwMode="auto">
          <a:xfrm>
            <a:off x="381000" y="76200"/>
            <a:ext cx="8382000" cy="946150"/>
          </a:xfrm>
          <a:prstGeom prst="rect">
            <a:avLst/>
          </a:prstGeom>
          <a:noFill/>
          <a:ln w="9525">
            <a:noFill/>
            <a:miter lim="800000"/>
            <a:headEnd/>
            <a:tailEnd/>
          </a:ln>
          <a:effectLst/>
        </p:spPr>
        <p:txBody>
          <a:bodyPr>
            <a:spAutoFit/>
          </a:bodyPr>
          <a:lstStyle/>
          <a:p>
            <a:pPr algn="ctr">
              <a:spcBef>
                <a:spcPct val="50000"/>
              </a:spcBef>
              <a:defRPr/>
            </a:pPr>
            <a:r>
              <a:rPr lang="en-US" sz="2800" b="1" dirty="0">
                <a:solidFill>
                  <a:srgbClr val="333399"/>
                </a:solidFill>
              </a:rPr>
              <a:t>National Association of Student </a:t>
            </a:r>
            <a:br>
              <a:rPr lang="en-US" sz="2800" b="1" dirty="0">
                <a:solidFill>
                  <a:srgbClr val="333399"/>
                </a:solidFill>
              </a:rPr>
            </a:br>
            <a:r>
              <a:rPr lang="en-US" sz="2800" b="1" dirty="0">
                <a:solidFill>
                  <a:srgbClr val="333399"/>
                </a:solidFill>
              </a:rPr>
              <a:t>Financial Aid Administrators Presents …</a:t>
            </a:r>
          </a:p>
        </p:txBody>
      </p:sp>
      <p:sp>
        <p:nvSpPr>
          <p:cNvPr id="7" name="Rectangle 27"/>
          <p:cNvSpPr>
            <a:spLocks noChangeArrowheads="1"/>
          </p:cNvSpPr>
          <p:nvPr userDrawn="1"/>
        </p:nvSpPr>
        <p:spPr bwMode="auto">
          <a:xfrm>
            <a:off x="6705600" y="5638800"/>
            <a:ext cx="2438400" cy="305212"/>
          </a:xfrm>
          <a:prstGeom prst="rect">
            <a:avLst/>
          </a:prstGeom>
          <a:noFill/>
          <a:ln w="12700">
            <a:noFill/>
            <a:miter lim="800000"/>
            <a:headEnd/>
            <a:tailEnd/>
          </a:ln>
        </p:spPr>
        <p:txBody>
          <a:bodyPr wrap="square" lIns="90488" tIns="44450" rIns="90488" bIns="44450">
            <a:spAutoFit/>
          </a:bodyPr>
          <a:lstStyle/>
          <a:p>
            <a:pPr algn="r" eaLnBrk="0" hangingPunct="0">
              <a:spcBef>
                <a:spcPct val="50000"/>
              </a:spcBef>
              <a:defRPr/>
            </a:pPr>
            <a:r>
              <a:rPr lang="en-US" sz="1400" b="0" dirty="0"/>
              <a:t>© 2017 NASFAA</a:t>
            </a:r>
          </a:p>
        </p:txBody>
      </p:sp>
      <p:sp>
        <p:nvSpPr>
          <p:cNvPr id="4098" name="Rectangle 2"/>
          <p:cNvSpPr>
            <a:spLocks noGrp="1" noChangeArrowheads="1"/>
          </p:cNvSpPr>
          <p:nvPr>
            <p:ph type="ctrTitle"/>
          </p:nvPr>
        </p:nvSpPr>
        <p:spPr>
          <a:xfrm>
            <a:off x="762000" y="1676400"/>
            <a:ext cx="7772400" cy="3352800"/>
          </a:xfrm>
        </p:spPr>
        <p:txBody>
          <a:bodyPr/>
          <a:lstStyle>
            <a:lvl1pPr>
              <a:defRPr sz="4000" b="1">
                <a:solidFill>
                  <a:schemeClr val="tx1"/>
                </a:solidFill>
              </a:defRPr>
            </a:lvl1pPr>
          </a:lstStyle>
          <a:p>
            <a:r>
              <a:rPr lang="en-US"/>
              <a:t>Click to edit Master title style</a:t>
            </a:r>
          </a:p>
        </p:txBody>
      </p:sp>
    </p:spTree>
    <p:extLst>
      <p:ext uri="{BB962C8B-B14F-4D97-AF65-F5344CB8AC3E}">
        <p14:creationId xmlns:p14="http://schemas.microsoft.com/office/powerpoint/2010/main" val="322184728"/>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458200" cy="1143000"/>
          </a:xfrm>
        </p:spPr>
        <p:txBody>
          <a:bodyPr/>
          <a:lstStyle/>
          <a:p>
            <a:r>
              <a:rPr lang="en-US"/>
              <a:t>Click to edit Master title style</a:t>
            </a:r>
          </a:p>
        </p:txBody>
      </p:sp>
      <p:sp>
        <p:nvSpPr>
          <p:cNvPr id="3" name="Text Placeholder 2"/>
          <p:cNvSpPr>
            <a:spLocks noGrp="1"/>
          </p:cNvSpPr>
          <p:nvPr>
            <p:ph type="body" sz="half" idx="1"/>
          </p:nvPr>
        </p:nvSpPr>
        <p:spPr>
          <a:xfrm>
            <a:off x="381000" y="1447800"/>
            <a:ext cx="41529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447800"/>
            <a:ext cx="41529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466725"/>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61060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normAutofit/>
          </a:bodyPr>
          <a:lstStyle>
            <a:lvl1pPr algn="l">
              <a:lnSpc>
                <a:spcPct val="90000"/>
              </a:lnSpc>
              <a:defRPr sz="36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Box 3"/>
          <p:cNvSpPr txBox="1"/>
          <p:nvPr userDrawn="1"/>
        </p:nvSpPr>
        <p:spPr>
          <a:xfrm>
            <a:off x="9067800" y="5867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45843877"/>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651614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11/16/2017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86424725"/>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11/16/2017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40507470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11/16/2017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1468418246"/>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11/16/2017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682256070"/>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11/16/2017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317705086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731C2D3-93D5-4BE3-BBB5-D14F08BDEAA6}" type="datetimeFigureOut">
              <a:rPr lang="en-US" smtClean="0"/>
              <a:t>11/16/2017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7960964-6D03-4619-B67A-C2298E61E77E}" type="slidenum">
              <a:rPr lang="en-US" smtClean="0"/>
              <a:t>‹#›</a:t>
            </a:fld>
            <a:endParaRPr lang="en-US" dirty="0"/>
          </a:p>
        </p:txBody>
      </p:sp>
    </p:spTree>
    <p:extLst>
      <p:ext uri="{BB962C8B-B14F-4D97-AF65-F5344CB8AC3E}">
        <p14:creationId xmlns:p14="http://schemas.microsoft.com/office/powerpoint/2010/main" val="4071313171"/>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943600"/>
          </a:xfrm>
          <a:prstGeom prst="rect">
            <a:avLst/>
          </a:prstGeom>
          <a:solidFill>
            <a:srgbClr val="E6EDFA"/>
          </a:solidFill>
          <a:ln>
            <a:solidFill>
              <a:srgbClr val="E6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5943600"/>
            <a:ext cx="9144000" cy="914400"/>
          </a:xfrm>
          <a:prstGeom prst="rect">
            <a:avLst/>
          </a:prstGeom>
          <a:solidFill>
            <a:srgbClr val="1B4187"/>
          </a:solidFill>
          <a:ln>
            <a:solidFill>
              <a:srgbClr val="1B41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705600" y="6119204"/>
            <a:ext cx="2283212" cy="563192"/>
          </a:xfrm>
          <a:prstGeom prst="rect">
            <a:avLst/>
          </a:prstGeom>
        </p:spPr>
      </p:pic>
      <p:sp>
        <p:nvSpPr>
          <p:cNvPr id="7" name="Round Same Side Corner Rectangle 6"/>
          <p:cNvSpPr/>
          <p:nvPr userDrawn="1"/>
        </p:nvSpPr>
        <p:spPr>
          <a:xfrm>
            <a:off x="-14844" y="0"/>
            <a:ext cx="9158844" cy="1143000"/>
          </a:xfrm>
          <a:prstGeom prst="round2SameRect">
            <a:avLst>
              <a:gd name="adj1" fmla="val 0"/>
              <a:gd name="adj2" fmla="val 0"/>
            </a:avLst>
          </a:prstGeom>
          <a:solidFill>
            <a:srgbClr val="CFDDF5"/>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52400" y="0"/>
            <a:ext cx="88392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2400" y="1295400"/>
            <a:ext cx="88392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p:cNvCxnSpPr/>
          <p:nvPr userDrawn="1"/>
        </p:nvCxnSpPr>
        <p:spPr>
          <a:xfrm>
            <a:off x="0" y="5943600"/>
            <a:ext cx="9144000" cy="0"/>
          </a:xfrm>
          <a:prstGeom prst="line">
            <a:avLst/>
          </a:prstGeom>
          <a:ln/>
        </p:spPr>
        <p:style>
          <a:lnRef idx="2">
            <a:schemeClr val="dk1"/>
          </a:lnRef>
          <a:fillRef idx="0">
            <a:schemeClr val="dk1"/>
          </a:fillRef>
          <a:effectRef idx="1">
            <a:schemeClr val="dk1"/>
          </a:effectRef>
          <a:fontRef idx="minor">
            <a:schemeClr val="tx1"/>
          </a:fontRef>
        </p:style>
      </p:cxnSp>
      <p:sp>
        <p:nvSpPr>
          <p:cNvPr id="12" name="Rectangle 26"/>
          <p:cNvSpPr>
            <a:spLocks noChangeArrowheads="1"/>
          </p:cNvSpPr>
          <p:nvPr userDrawn="1"/>
        </p:nvSpPr>
        <p:spPr bwMode="auto">
          <a:xfrm>
            <a:off x="6400800" y="5638800"/>
            <a:ext cx="2743200" cy="228600"/>
          </a:xfrm>
          <a:prstGeom prst="rect">
            <a:avLst/>
          </a:prstGeom>
          <a:noFill/>
          <a:ln w="9525">
            <a:noFill/>
            <a:miter lim="800000"/>
            <a:headEnd/>
            <a:tailEnd/>
          </a:ln>
        </p:spPr>
        <p:txBody>
          <a:bodyPr/>
          <a:lstStyle/>
          <a:p>
            <a:pPr algn="r">
              <a:defRPr/>
            </a:pPr>
            <a:r>
              <a:rPr lang="en-US" sz="1400" b="0" dirty="0"/>
              <a:t>© </a:t>
            </a:r>
            <a:r>
              <a:rPr lang="en-US" sz="1400" b="0" dirty="0">
                <a:solidFill>
                  <a:schemeClr val="tx1"/>
                </a:solidFill>
              </a:rPr>
              <a:t>2017 NASFAA</a:t>
            </a:r>
            <a:r>
              <a:rPr lang="en-US" sz="1400" b="0" baseline="0" dirty="0">
                <a:solidFill>
                  <a:schemeClr val="tx1"/>
                </a:solidFill>
              </a:rPr>
              <a:t> </a:t>
            </a:r>
            <a:r>
              <a:rPr lang="en-US" sz="1400" b="0" dirty="0"/>
              <a:t>Slide </a:t>
            </a:r>
            <a:fld id="{DE49F46D-539F-46C9-9722-8C56B0978A34}" type="slidenum">
              <a:rPr lang="en-US" sz="1400" b="0"/>
              <a:pPr algn="r">
                <a:defRPr/>
              </a:pPr>
              <a:t>‹#›</a:t>
            </a:fld>
            <a:r>
              <a:rPr lang="en-US" sz="1400" b="0" dirty="0"/>
              <a:t>  </a:t>
            </a:r>
          </a:p>
          <a:p>
            <a:pPr algn="r">
              <a:defRPr/>
            </a:pPr>
            <a:endParaRPr lang="en-US" sz="1200" b="0" dirty="0"/>
          </a:p>
        </p:txBody>
      </p:sp>
    </p:spTree>
    <p:extLst>
      <p:ext uri="{BB962C8B-B14F-4D97-AF65-F5344CB8AC3E}">
        <p14:creationId xmlns:p14="http://schemas.microsoft.com/office/powerpoint/2010/main" val="1976532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transition spd="slow">
    <p:wipe dir="r"/>
  </p:transition>
  <p:txStyles>
    <p:title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804863" indent="-347663"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98563" indent="-284163" algn="l" defTabSz="914400" rtl="0" eaLnBrk="1" latinLnBrk="0" hangingPunct="1">
        <a:spcBef>
          <a:spcPct val="20000"/>
        </a:spcBef>
        <a:buSzPct val="80000"/>
        <a:buFont typeface="Wingdings" panose="05000000000000000000" pitchFamily="2" charset="2"/>
        <a:buChar char="Ø"/>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fsaid.ed.gov/npas/index.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ss.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afsa.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fastweb.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finaid.org/" TargetMode="External"/><Relationship Id="rId5" Type="http://schemas.openxmlformats.org/officeDocument/2006/relationships/hyperlink" Target="http://www.scholarships.com/" TargetMode="External"/><Relationship Id="rId4" Type="http://schemas.openxmlformats.org/officeDocument/2006/relationships/hyperlink" Target="http://www.collegeboard.or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mailto:Phillips.495@osu.edu"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hyperlink" Target="http://www.google.com/url?sa=i&amp;rct=j&amp;q=&amp;esrc=s&amp;source=images&amp;cd=&amp;cad=rja&amp;uact=8&amp;ved=0ahUKEwiR08C46J3WAhUh5IMKHdwIBXcQjRwIBw&amp;url=http://download-wallpaper.net/content/fafsa-meme.html&amp;psig=AFQjCNFeUcSaxzsS7TXmqjWLzEL-MIS-_A&amp;ust=1505242735199752" TargetMode="External"/><Relationship Id="rId4" Type="http://schemas.openxmlformats.org/officeDocument/2006/relationships/image" Target="../media/image38.gi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6" name="Rectangle 22"/>
          <p:cNvSpPr>
            <a:spLocks noChangeArrowheads="1"/>
          </p:cNvSpPr>
          <p:nvPr/>
        </p:nvSpPr>
        <p:spPr bwMode="auto">
          <a:xfrm>
            <a:off x="533400" y="1219200"/>
            <a:ext cx="7772400" cy="5181600"/>
          </a:xfrm>
          <a:prstGeom prst="rect">
            <a:avLst/>
          </a:prstGeom>
          <a:noFill/>
          <a:ln w="9525">
            <a:noFill/>
            <a:miter lim="800000"/>
            <a:headEnd/>
            <a:tailEnd/>
          </a:ln>
          <a:effectLst/>
        </p:spPr>
        <p:txBody>
          <a:bodyPr anchor="ctr"/>
          <a:lstStyle/>
          <a:p>
            <a:pPr algn="ctr">
              <a:spcBef>
                <a:spcPct val="30000"/>
              </a:spcBef>
              <a:defRPr/>
            </a:pPr>
            <a:r>
              <a:rPr lang="en-US" sz="3600" b="1" dirty="0">
                <a:solidFill>
                  <a:srgbClr val="3333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What You </a:t>
            </a:r>
            <a:br>
              <a:rPr lang="en-US" sz="3600" b="1" dirty="0">
                <a:solidFill>
                  <a:srgbClr val="3333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br>
            <a:r>
              <a:rPr lang="en-US" sz="3600" b="1" dirty="0">
                <a:solidFill>
                  <a:srgbClr val="3333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Need to Know </a:t>
            </a:r>
            <a:br>
              <a:rPr lang="en-US" sz="3600" b="1" dirty="0">
                <a:solidFill>
                  <a:srgbClr val="3333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br>
            <a:r>
              <a:rPr lang="en-US" sz="3600" b="1" dirty="0" smtClean="0">
                <a:solidFill>
                  <a:srgbClr val="3333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About the Financial Aid Process</a:t>
            </a:r>
          </a:p>
          <a:p>
            <a:pPr algn="ctr">
              <a:spcBef>
                <a:spcPct val="30000"/>
              </a:spcBef>
              <a:defRPr/>
            </a:pPr>
            <a:r>
              <a:rPr lang="en-US" sz="3600" b="1" dirty="0" smtClean="0">
                <a:solidFill>
                  <a:srgbClr val="3333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rPr>
              <a:t>2018-2019</a:t>
            </a:r>
          </a:p>
          <a:p>
            <a:pPr algn="ctr">
              <a:spcBef>
                <a:spcPct val="30000"/>
              </a:spcBef>
              <a:defRPr/>
            </a:pPr>
            <a:r>
              <a:rPr lang="en-US" sz="2400" dirty="0">
                <a:solidFill>
                  <a:srgbClr val="333399"/>
                </a:solidFill>
                <a:latin typeface="Verdana" panose="020B0604030504040204" pitchFamily="34" charset="0"/>
                <a:ea typeface="Verdana" panose="020B0604030504040204" pitchFamily="34" charset="0"/>
                <a:cs typeface="Verdana" panose="020B0604030504040204" pitchFamily="34" charset="0"/>
              </a:rPr>
              <a:t>Faith Phillips</a:t>
            </a:r>
          </a:p>
          <a:p>
            <a:pPr algn="ctr">
              <a:spcBef>
                <a:spcPct val="30000"/>
              </a:spcBef>
              <a:defRPr/>
            </a:pPr>
            <a:r>
              <a:rPr lang="en-US" sz="2400" dirty="0">
                <a:solidFill>
                  <a:srgbClr val="333399"/>
                </a:solidFill>
                <a:latin typeface="Verdana" panose="020B0604030504040204" pitchFamily="34" charset="0"/>
                <a:ea typeface="Verdana" panose="020B0604030504040204" pitchFamily="34" charset="0"/>
                <a:cs typeface="Verdana" panose="020B0604030504040204" pitchFamily="34" charset="0"/>
              </a:rPr>
              <a:t>Director, Financial Aid</a:t>
            </a:r>
          </a:p>
          <a:p>
            <a:pPr algn="ctr">
              <a:spcBef>
                <a:spcPct val="30000"/>
              </a:spcBef>
              <a:defRPr/>
            </a:pPr>
            <a:r>
              <a:rPr lang="en-US" sz="2400" dirty="0">
                <a:solidFill>
                  <a:srgbClr val="333399"/>
                </a:solidFill>
                <a:latin typeface="Verdana" panose="020B0604030504040204" pitchFamily="34" charset="0"/>
                <a:ea typeface="Verdana" panose="020B0604030504040204" pitchFamily="34" charset="0"/>
                <a:cs typeface="Verdana" panose="020B0604030504040204" pitchFamily="34" charset="0"/>
              </a:rPr>
              <a:t>Central Ohio Technical College &amp; Ohio State Newark</a:t>
            </a:r>
          </a:p>
          <a:p>
            <a:pPr algn="ctr">
              <a:spcBef>
                <a:spcPct val="30000"/>
              </a:spcBef>
              <a:defRPr/>
            </a:pPr>
            <a:endParaRPr lang="en-US" sz="3600" b="1" dirty="0">
              <a:solidFill>
                <a:srgbClr val="333399"/>
              </a:solidFill>
              <a:effectLst>
                <a:outerShdw blurRad="38100" dist="38100" dir="2700000" algn="tl">
                  <a:srgbClr val="C0C0C0"/>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4594544"/>
      </p:ext>
    </p:extLst>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Unusual Circumstances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Examples of special circumstances</a:t>
            </a:r>
          </a:p>
          <a:p>
            <a:pPr lvl="1"/>
            <a:r>
              <a:rPr lang="en-US" dirty="0" smtClean="0"/>
              <a:t>Change in employment status</a:t>
            </a:r>
          </a:p>
          <a:p>
            <a:pPr lvl="1"/>
            <a:r>
              <a:rPr lang="en-US" dirty="0" smtClean="0"/>
              <a:t>Child support ends/ended</a:t>
            </a:r>
          </a:p>
          <a:p>
            <a:pPr lvl="1"/>
            <a:r>
              <a:rPr lang="en-US" dirty="0" smtClean="0"/>
              <a:t>Medical expenses not covered by insurance</a:t>
            </a:r>
          </a:p>
          <a:p>
            <a:pPr lvl="1"/>
            <a:r>
              <a:rPr lang="en-US" dirty="0" smtClean="0"/>
              <a:t>Change in parent marital status</a:t>
            </a:r>
          </a:p>
          <a:p>
            <a:pPr lvl="1"/>
            <a:r>
              <a:rPr lang="en-US" dirty="0" smtClean="0"/>
              <a:t>Unusual dependent care expenses</a:t>
            </a:r>
          </a:p>
          <a:p>
            <a:r>
              <a:rPr lang="en-US" dirty="0" smtClean="0"/>
              <a:t>Cannot be documented on the FAFSA</a:t>
            </a:r>
          </a:p>
          <a:p>
            <a:r>
              <a:rPr lang="en-US" dirty="0" smtClean="0"/>
              <a:t>Send written explanation and documentation to FA office of each college</a:t>
            </a:r>
          </a:p>
          <a:p>
            <a:r>
              <a:rPr lang="en-US" dirty="0" smtClean="0"/>
              <a:t>College will review and determine if additional information is needed (school has final decision)</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86318">
            <a:off x="6689085" y="1435308"/>
            <a:ext cx="2286000" cy="1524000"/>
          </a:xfrm>
          <a:prstGeom prst="rect">
            <a:avLst/>
          </a:prstGeom>
        </p:spPr>
      </p:pic>
    </p:spTree>
    <p:extLst>
      <p:ext uri="{BB962C8B-B14F-4D97-AF65-F5344CB8AC3E}">
        <p14:creationId xmlns:p14="http://schemas.microsoft.com/office/powerpoint/2010/main" val="1510641317"/>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r>
              <a:rPr lang="en-US" dirty="0"/>
              <a:t>FAFSA on the Web </a:t>
            </a:r>
            <a:r>
              <a:rPr lang="en-US" dirty="0">
                <a:solidFill>
                  <a:schemeClr val="tx2"/>
                </a:solidFill>
              </a:rPr>
              <a:t>(FOTW)</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4100" y="1219199"/>
            <a:ext cx="7155800" cy="4495801"/>
          </a:xfrm>
          <a:prstGeom prst="rect">
            <a:avLst/>
          </a:prstGeom>
        </p:spPr>
      </p:pic>
    </p:spTree>
    <p:extLst>
      <p:ext uri="{BB962C8B-B14F-4D97-AF65-F5344CB8AC3E}">
        <p14:creationId xmlns:p14="http://schemas.microsoft.com/office/powerpoint/2010/main" val="1020697516"/>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FAFSA on the </a:t>
            </a:r>
            <a:r>
              <a:rPr lang="en-US" dirty="0" smtClean="0"/>
              <a:t>Web (FOTW)</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12410" b="12410"/>
          <a:stretch/>
        </p:blipFill>
        <p:spPr>
          <a:xfrm>
            <a:off x="152400" y="990600"/>
            <a:ext cx="5756968" cy="4343400"/>
          </a:xfrm>
          <a:prstGeom prst="rect">
            <a:avLst/>
          </a:prstGeom>
        </p:spPr>
      </p:pic>
      <p:sp>
        <p:nvSpPr>
          <p:cNvPr id="5" name="Rectangle 4"/>
          <p:cNvSpPr/>
          <p:nvPr/>
        </p:nvSpPr>
        <p:spPr>
          <a:xfrm>
            <a:off x="5909368" y="2057400"/>
            <a:ext cx="2819400" cy="1569660"/>
          </a:xfrm>
          <a:prstGeom prst="rect">
            <a:avLst/>
          </a:prstGeom>
        </p:spPr>
        <p:txBody>
          <a:bodyPr wrap="square">
            <a:spAutoFit/>
          </a:bodyPr>
          <a:lstStyle/>
          <a:p>
            <a:pPr marL="285750" indent="-285750">
              <a:buFont typeface="Arial" panose="020B0604020202020204" pitchFamily="34" charset="0"/>
              <a:buChar char="•"/>
            </a:pPr>
            <a:r>
              <a:rPr lang="en-US" b="1" dirty="0"/>
              <a:t>There will be 2 years displayed.  Aid for </a:t>
            </a:r>
            <a:r>
              <a:rPr lang="en-US" b="1" u="sng" dirty="0"/>
              <a:t>autumn of 2018</a:t>
            </a:r>
            <a:r>
              <a:rPr lang="en-US" b="1" dirty="0"/>
              <a:t> select </a:t>
            </a:r>
            <a:r>
              <a:rPr lang="en-US" sz="2400" b="1" dirty="0">
                <a:solidFill>
                  <a:srgbClr val="FF0000"/>
                </a:solidFill>
              </a:rPr>
              <a:t>2018-2019 </a:t>
            </a:r>
            <a:r>
              <a:rPr lang="en-US" b="1" dirty="0"/>
              <a:t>which will display October 1, 2017.</a:t>
            </a:r>
          </a:p>
        </p:txBody>
      </p:sp>
    </p:spTree>
    <p:extLst>
      <p:ext uri="{BB962C8B-B14F-4D97-AF65-F5344CB8AC3E}">
        <p14:creationId xmlns:p14="http://schemas.microsoft.com/office/powerpoint/2010/main" val="53100332"/>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p:txBody>
          <a:bodyPr/>
          <a:lstStyle/>
          <a:p>
            <a:pPr eaLnBrk="1" hangingPunct="1"/>
            <a:r>
              <a:rPr lang="en-US" dirty="0"/>
              <a:t>Signatures</a:t>
            </a:r>
          </a:p>
        </p:txBody>
      </p:sp>
      <p:sp>
        <p:nvSpPr>
          <p:cNvPr id="89090" name="Rectangle 3"/>
          <p:cNvSpPr>
            <a:spLocks noGrp="1" noChangeArrowheads="1"/>
          </p:cNvSpPr>
          <p:nvPr>
            <p:ph type="body" idx="1"/>
          </p:nvPr>
        </p:nvSpPr>
        <p:spPr/>
        <p:txBody>
          <a:bodyPr/>
          <a:lstStyle/>
          <a:p>
            <a:pPr eaLnBrk="1" hangingPunct="1">
              <a:lnSpc>
                <a:spcPct val="95000"/>
              </a:lnSpc>
              <a:spcBef>
                <a:spcPct val="40000"/>
              </a:spcBef>
            </a:pPr>
            <a:r>
              <a:rPr lang="en-US" dirty="0">
                <a:latin typeface="Arial" panose="020B0604020202020204" pitchFamily="34" charset="0"/>
                <a:cs typeface="Arial" panose="020B0604020202020204" pitchFamily="34" charset="0"/>
              </a:rPr>
              <a:t>Required</a:t>
            </a:r>
          </a:p>
          <a:p>
            <a:pPr marL="682625" lvl="1" indent="-341313" eaLnBrk="1" hangingPunct="1">
              <a:lnSpc>
                <a:spcPct val="95000"/>
              </a:lnSpc>
              <a:spcBef>
                <a:spcPct val="40000"/>
              </a:spcBef>
            </a:pPr>
            <a:r>
              <a:rPr lang="en-US" dirty="0">
                <a:latin typeface="Arial" panose="020B0604020202020204" pitchFamily="34" charset="0"/>
                <a:cs typeface="Arial" panose="020B0604020202020204" pitchFamily="34" charset="0"/>
              </a:rPr>
              <a:t>Student</a:t>
            </a:r>
          </a:p>
          <a:p>
            <a:pPr marL="682625" lvl="1" indent="-341313" eaLnBrk="1" hangingPunct="1">
              <a:lnSpc>
                <a:spcPct val="95000"/>
              </a:lnSpc>
              <a:spcBef>
                <a:spcPct val="40000"/>
              </a:spcBef>
            </a:pPr>
            <a:r>
              <a:rPr lang="en-US" dirty="0">
                <a:latin typeface="Arial" panose="020B0604020202020204" pitchFamily="34" charset="0"/>
                <a:cs typeface="Arial" panose="020B0604020202020204" pitchFamily="34" charset="0"/>
              </a:rPr>
              <a:t>One parent (dependent students)</a:t>
            </a:r>
          </a:p>
          <a:p>
            <a:pPr eaLnBrk="1" hangingPunct="1">
              <a:lnSpc>
                <a:spcPct val="95000"/>
              </a:lnSpc>
              <a:spcBef>
                <a:spcPct val="40000"/>
              </a:spcBef>
            </a:pPr>
            <a:r>
              <a:rPr lang="en-US" dirty="0">
                <a:latin typeface="Arial" panose="020B0604020202020204" pitchFamily="34" charset="0"/>
                <a:cs typeface="Arial" panose="020B0604020202020204" pitchFamily="34" charset="0"/>
              </a:rPr>
              <a:t>Format for submitting signatures</a:t>
            </a:r>
          </a:p>
          <a:p>
            <a:pPr marL="682625" lvl="1" indent="-341313" eaLnBrk="1" hangingPunct="1">
              <a:lnSpc>
                <a:spcPct val="95000"/>
              </a:lnSpc>
              <a:spcBef>
                <a:spcPct val="40000"/>
              </a:spcBef>
            </a:pPr>
            <a:r>
              <a:rPr lang="en-US" dirty="0" smtClean="0">
                <a:latin typeface="Arial" panose="020B0604020202020204" pitchFamily="34" charset="0"/>
                <a:cs typeface="Arial" panose="020B0604020202020204" pitchFamily="34" charset="0"/>
              </a:rPr>
              <a:t>Signature </a:t>
            </a:r>
            <a:r>
              <a:rPr lang="en-US" dirty="0">
                <a:latin typeface="Arial" panose="020B0604020202020204" pitchFamily="34" charset="0"/>
                <a:cs typeface="Arial" panose="020B0604020202020204" pitchFamily="34" charset="0"/>
              </a:rPr>
              <a:t>page</a:t>
            </a:r>
          </a:p>
          <a:p>
            <a:pPr marL="682625" lvl="1" indent="-341313">
              <a:lnSpc>
                <a:spcPct val="95000"/>
              </a:lnSpc>
              <a:spcBef>
                <a:spcPct val="40000"/>
              </a:spcBef>
            </a:pPr>
            <a:r>
              <a:rPr lang="en-US" dirty="0" smtClean="0">
                <a:latin typeface="Arial" panose="020B0604020202020204" pitchFamily="34" charset="0"/>
                <a:cs typeface="Arial" panose="020B0604020202020204" pitchFamily="34" charset="0"/>
              </a:rPr>
              <a:t>Electronically </a:t>
            </a:r>
            <a:r>
              <a:rPr lang="en-US" dirty="0">
                <a:latin typeface="Arial" panose="020B0604020202020204" pitchFamily="34" charset="0"/>
                <a:cs typeface="Arial" panose="020B0604020202020204" pitchFamily="34" charset="0"/>
              </a:rPr>
              <a:t>using </a:t>
            </a:r>
            <a:r>
              <a:rPr lang="en-US" b="1" dirty="0">
                <a:latin typeface="Arial" panose="020B0604020202020204" pitchFamily="34" charset="0"/>
                <a:cs typeface="Arial" panose="020B0604020202020204" pitchFamily="34" charset="0"/>
              </a:rPr>
              <a:t>FSA ID</a:t>
            </a:r>
            <a:endParaRPr lang="en-US" b="1" strike="sngStrike" dirty="0">
              <a:latin typeface="Arial" panose="020B0604020202020204" pitchFamily="34" charset="0"/>
              <a:cs typeface="Arial" panose="020B0604020202020204" pitchFamily="34" charset="0"/>
            </a:endParaRPr>
          </a:p>
          <a:p>
            <a:pPr marL="682625" lvl="1" indent="-341313" eaLnBrk="1" hangingPunct="1">
              <a:lnSpc>
                <a:spcPct val="95000"/>
              </a:lnSpc>
              <a:spcBef>
                <a:spcPct val="40000"/>
              </a:spcBef>
            </a:pP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38399">
            <a:off x="4622552" y="1609662"/>
            <a:ext cx="3810000" cy="1038225"/>
          </a:xfrm>
          <a:prstGeom prst="rect">
            <a:avLst/>
          </a:prstGeom>
        </p:spPr>
      </p:pic>
    </p:spTree>
    <p:extLst>
      <p:ext uri="{BB962C8B-B14F-4D97-AF65-F5344CB8AC3E}">
        <p14:creationId xmlns:p14="http://schemas.microsoft.com/office/powerpoint/2010/main" val="3399444600"/>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228600" y="0"/>
            <a:ext cx="8610600" cy="1143000"/>
          </a:xfrm>
        </p:spPr>
        <p:txBody>
          <a:bodyPr>
            <a:normAutofit/>
          </a:bodyPr>
          <a:lstStyle/>
          <a:p>
            <a:pPr eaLnBrk="1" hangingPunct="1"/>
            <a:r>
              <a:rPr lang="en-US" dirty="0"/>
              <a:t>FSA </a:t>
            </a:r>
            <a:r>
              <a:rPr lang="en-US" dirty="0">
                <a:solidFill>
                  <a:schemeClr val="tx2"/>
                </a:solidFill>
              </a:rPr>
              <a:t>ID</a:t>
            </a:r>
          </a:p>
        </p:txBody>
      </p:sp>
      <p:sp>
        <p:nvSpPr>
          <p:cNvPr id="74754" name="Rectangle 4"/>
          <p:cNvSpPr>
            <a:spLocks noGrp="1" noChangeArrowheads="1"/>
          </p:cNvSpPr>
          <p:nvPr>
            <p:ph type="body" sz="half" idx="1"/>
          </p:nvPr>
        </p:nvSpPr>
        <p:spPr>
          <a:xfrm>
            <a:off x="228600" y="1295400"/>
            <a:ext cx="4152900" cy="4572000"/>
          </a:xfrm>
        </p:spPr>
        <p:txBody>
          <a:bodyPr>
            <a:normAutofit/>
          </a:bodyPr>
          <a:lstStyle/>
          <a:p>
            <a:pPr eaLnBrk="1" hangingPunct="1">
              <a:spcBef>
                <a:spcPts val="1800"/>
              </a:spcBef>
            </a:pPr>
            <a:r>
              <a:rPr lang="en-US" sz="2500" dirty="0">
                <a:latin typeface="Arial" panose="020B0604020202020204" pitchFamily="34" charset="0"/>
                <a:cs typeface="Arial" panose="020B0604020202020204" pitchFamily="34" charset="0"/>
              </a:rPr>
              <a:t>Sign FAFSA electronically</a:t>
            </a:r>
          </a:p>
          <a:p>
            <a:pPr eaLnBrk="1" hangingPunct="1">
              <a:spcBef>
                <a:spcPts val="1800"/>
              </a:spcBef>
            </a:pPr>
            <a:r>
              <a:rPr lang="en-US" sz="2500" dirty="0">
                <a:latin typeface="Arial" panose="020B0604020202020204" pitchFamily="34" charset="0"/>
                <a:cs typeface="Arial" panose="020B0604020202020204" pitchFamily="34" charset="0"/>
              </a:rPr>
              <a:t>Not required, but speeds up processing</a:t>
            </a:r>
          </a:p>
          <a:p>
            <a:pPr eaLnBrk="1" hangingPunct="1">
              <a:spcBef>
                <a:spcPts val="1800"/>
              </a:spcBef>
            </a:pPr>
            <a:r>
              <a:rPr lang="en-US" sz="2500" dirty="0">
                <a:latin typeface="Arial" panose="020B0604020202020204" pitchFamily="34" charset="0"/>
                <a:cs typeface="Arial" panose="020B0604020202020204" pitchFamily="34" charset="0"/>
              </a:rPr>
              <a:t>May be used by students and parents throughout aid process, including subsequent school year</a:t>
            </a:r>
          </a:p>
          <a:p>
            <a:pPr>
              <a:spcBef>
                <a:spcPts val="1800"/>
              </a:spcBef>
            </a:pPr>
            <a:r>
              <a:rPr lang="en-US" sz="2400" dirty="0">
                <a:latin typeface="Arial" panose="020B0604020202020204" pitchFamily="34" charset="0"/>
                <a:cs typeface="Arial" panose="020B0604020202020204" pitchFamily="34" charset="0"/>
              </a:rPr>
              <a:t>Only the owner should create a FSA ID</a:t>
            </a:r>
          </a:p>
        </p:txBody>
      </p:sp>
      <p:pic>
        <p:nvPicPr>
          <p:cNvPr id="74755" name="Picture 8"/>
          <p:cNvPicPr>
            <a:picLocks noGrp="1" noChangeAspect="1" noChangeArrowheads="1"/>
          </p:cNvPicPr>
          <p:nvPr>
            <p:ph sz="half" idx="2"/>
          </p:nvPr>
        </p:nvPicPr>
        <p:blipFill>
          <a:blip r:embed="rId3"/>
          <a:srcRect/>
          <a:stretch>
            <a:fillRect/>
          </a:stretch>
        </p:blipFill>
        <p:spPr>
          <a:xfrm>
            <a:off x="6748463" y="3567113"/>
            <a:ext cx="28575" cy="28575"/>
          </a:xfrm>
        </p:spPr>
      </p:pic>
      <p:pic>
        <p:nvPicPr>
          <p:cNvPr id="74756" name="Picture 9"/>
          <p:cNvPicPr>
            <a:picLocks noChangeAspect="1" noChangeArrowheads="1"/>
          </p:cNvPicPr>
          <p:nvPr/>
        </p:nvPicPr>
        <p:blipFill>
          <a:blip r:embed="rId3"/>
          <a:srcRect/>
          <a:stretch>
            <a:fillRect/>
          </a:stretch>
        </p:blipFill>
        <p:spPr bwMode="auto">
          <a:xfrm>
            <a:off x="4557713" y="3414713"/>
            <a:ext cx="28575" cy="28575"/>
          </a:xfrm>
          <a:prstGeom prst="rect">
            <a:avLst/>
          </a:prstGeom>
          <a:noFill/>
          <a:ln w="9525">
            <a:noFill/>
            <a:miter lim="800000"/>
            <a:headEnd/>
            <a:tailEnd/>
          </a:ln>
        </p:spPr>
      </p:pic>
      <p:sp>
        <p:nvSpPr>
          <p:cNvPr id="2" name="Rectangle 1"/>
          <p:cNvSpPr/>
          <p:nvPr/>
        </p:nvSpPr>
        <p:spPr>
          <a:xfrm>
            <a:off x="4637765" y="5231922"/>
            <a:ext cx="4310028" cy="369332"/>
          </a:xfrm>
          <a:prstGeom prst="rect">
            <a:avLst/>
          </a:prstGeom>
        </p:spPr>
        <p:txBody>
          <a:bodyPr wrap="square">
            <a:spAutoFit/>
          </a:bodyPr>
          <a:lstStyle/>
          <a:p>
            <a:pPr algn="ctr"/>
            <a:r>
              <a:rPr lang="en-US" u="sng" dirty="0">
                <a:hlinkClick r:id="rId4"/>
              </a:rPr>
              <a:t>https://fsaid.ed.gov/npas/index.htm</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1500" y="1143000"/>
            <a:ext cx="4607339" cy="3999987"/>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b="32000"/>
          <a:stretch/>
        </p:blipFill>
        <p:spPr>
          <a:xfrm>
            <a:off x="6477000" y="103124"/>
            <a:ext cx="1377576" cy="936752"/>
          </a:xfrm>
          <a:prstGeom prst="rect">
            <a:avLst/>
          </a:prstGeom>
        </p:spPr>
      </p:pic>
    </p:spTree>
    <p:extLst>
      <p:ext uri="{BB962C8B-B14F-4D97-AF65-F5344CB8AC3E}">
        <p14:creationId xmlns:p14="http://schemas.microsoft.com/office/powerpoint/2010/main" val="3487139391"/>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Student and Parent MAY NOT use the same email address</a:t>
            </a:r>
          </a:p>
          <a:p>
            <a:r>
              <a:rPr lang="en-US" dirty="0" smtClean="0"/>
              <a:t>Student and Parent MAY NOT use the same Cell Phone number. </a:t>
            </a:r>
          </a:p>
          <a:p>
            <a:r>
              <a:rPr lang="en-US" dirty="0" smtClean="0"/>
              <a:t>Verify your email address is important. It allows you to use your email ad your username when logging into FAFSA. </a:t>
            </a:r>
            <a:endParaRPr lang="en-US" dirty="0"/>
          </a:p>
        </p:txBody>
      </p:sp>
      <p:sp>
        <p:nvSpPr>
          <p:cNvPr id="3" name="Title 2"/>
          <p:cNvSpPr>
            <a:spLocks noGrp="1"/>
          </p:cNvSpPr>
          <p:nvPr>
            <p:ph type="title"/>
          </p:nvPr>
        </p:nvSpPr>
        <p:spPr/>
        <p:txBody>
          <a:bodyPr/>
          <a:lstStyle/>
          <a:p>
            <a:r>
              <a:rPr lang="en-US" dirty="0" smtClean="0"/>
              <a:t>FSA ID Helpful Hints</a:t>
            </a:r>
            <a:endParaRPr lang="en-US" dirty="0"/>
          </a:p>
        </p:txBody>
      </p:sp>
    </p:spTree>
    <p:extLst>
      <p:ext uri="{BB962C8B-B14F-4D97-AF65-F5344CB8AC3E}">
        <p14:creationId xmlns:p14="http://schemas.microsoft.com/office/powerpoint/2010/main" val="3672618595"/>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dirty="0" smtClean="0"/>
              <a:t>FASFA collects: General </a:t>
            </a:r>
            <a:r>
              <a:rPr lang="en-US" dirty="0"/>
              <a:t>Student Information</a:t>
            </a:r>
          </a:p>
        </p:txBody>
      </p:sp>
      <p:sp>
        <p:nvSpPr>
          <p:cNvPr id="78850" name="Rectangle 3"/>
          <p:cNvSpPr>
            <a:spLocks noGrp="1" noChangeArrowheads="1"/>
          </p:cNvSpPr>
          <p:nvPr>
            <p:ph type="body" idx="1"/>
          </p:nvPr>
        </p:nvSpPr>
        <p:spPr>
          <a:xfrm>
            <a:off x="381000" y="1295400"/>
            <a:ext cx="8610600" cy="4343400"/>
          </a:xfrm>
        </p:spPr>
        <p:txBody>
          <a:bodyPr>
            <a:normAutofit fontScale="85000" lnSpcReduction="20000"/>
          </a:bodyPr>
          <a:lstStyle/>
          <a:p>
            <a:pPr eaLnBrk="1" hangingPunct="1">
              <a:spcBef>
                <a:spcPts val="1800"/>
              </a:spcBef>
            </a:pPr>
            <a:r>
              <a:rPr lang="en-US" dirty="0">
                <a:latin typeface="Arial" panose="020B0604020202020204" pitchFamily="34" charset="0"/>
                <a:cs typeface="Arial" panose="020B0604020202020204" pitchFamily="34" charset="0"/>
              </a:rPr>
              <a:t>Social Security Number</a:t>
            </a:r>
          </a:p>
          <a:p>
            <a:pPr eaLnBrk="1" hangingPunct="1">
              <a:spcBef>
                <a:spcPts val="1800"/>
              </a:spcBef>
            </a:pPr>
            <a:r>
              <a:rPr lang="en-US" dirty="0" smtClean="0">
                <a:latin typeface="Arial" panose="020B0604020202020204" pitchFamily="34" charset="0"/>
                <a:cs typeface="Arial" panose="020B0604020202020204" pitchFamily="34" charset="0"/>
              </a:rPr>
              <a:t>Name</a:t>
            </a:r>
          </a:p>
          <a:p>
            <a:pPr eaLnBrk="1" hangingPunct="1">
              <a:spcBef>
                <a:spcPts val="1800"/>
              </a:spcBef>
            </a:pPr>
            <a:r>
              <a:rPr lang="en-US" dirty="0" smtClean="0">
                <a:latin typeface="Arial" panose="020B0604020202020204" pitchFamily="34" charset="0"/>
                <a:cs typeface="Arial" panose="020B0604020202020204" pitchFamily="34" charset="0"/>
              </a:rPr>
              <a:t>DOB</a:t>
            </a:r>
          </a:p>
          <a:p>
            <a:pPr eaLnBrk="1" hangingPunct="1">
              <a:spcBef>
                <a:spcPts val="1800"/>
              </a:spcBef>
            </a:pPr>
            <a:r>
              <a:rPr lang="en-US" dirty="0" smtClean="0">
                <a:latin typeface="Arial" panose="020B0604020202020204" pitchFamily="34" charset="0"/>
                <a:cs typeface="Arial" panose="020B0604020202020204" pitchFamily="34" charset="0"/>
              </a:rPr>
              <a:t>Address</a:t>
            </a:r>
          </a:p>
          <a:p>
            <a:pPr eaLnBrk="1" hangingPunct="1">
              <a:spcBef>
                <a:spcPts val="1800"/>
              </a:spcBef>
            </a:pPr>
            <a:r>
              <a:rPr lang="en-US" dirty="0" smtClean="0">
                <a:latin typeface="Arial" panose="020B0604020202020204" pitchFamily="34" charset="0"/>
                <a:cs typeface="Arial" panose="020B0604020202020204" pitchFamily="34" charset="0"/>
              </a:rPr>
              <a:t>Citizenship </a:t>
            </a:r>
            <a:r>
              <a:rPr lang="en-US" dirty="0">
                <a:latin typeface="Arial" panose="020B0604020202020204" pitchFamily="34" charset="0"/>
                <a:cs typeface="Arial" panose="020B0604020202020204" pitchFamily="34" charset="0"/>
              </a:rPr>
              <a:t>status</a:t>
            </a:r>
          </a:p>
          <a:p>
            <a:pPr eaLnBrk="1" hangingPunct="1">
              <a:spcBef>
                <a:spcPts val="1800"/>
              </a:spcBef>
            </a:pPr>
            <a:r>
              <a:rPr lang="en-US" dirty="0">
                <a:latin typeface="Arial" panose="020B0604020202020204" pitchFamily="34" charset="0"/>
                <a:cs typeface="Arial" panose="020B0604020202020204" pitchFamily="34" charset="0"/>
              </a:rPr>
              <a:t>Marital status</a:t>
            </a:r>
          </a:p>
          <a:p>
            <a:pPr eaLnBrk="1" hangingPunct="1">
              <a:spcBef>
                <a:spcPts val="1800"/>
              </a:spcBef>
            </a:pPr>
            <a:r>
              <a:rPr lang="en-US" dirty="0">
                <a:latin typeface="Arial" panose="020B0604020202020204" pitchFamily="34" charset="0"/>
                <a:cs typeface="Arial" panose="020B0604020202020204" pitchFamily="34" charset="0"/>
              </a:rPr>
              <a:t>Drug convictions</a:t>
            </a:r>
          </a:p>
          <a:p>
            <a:pPr eaLnBrk="1" hangingPunct="1">
              <a:spcBef>
                <a:spcPts val="1800"/>
              </a:spcBef>
            </a:pPr>
            <a:r>
              <a:rPr lang="en-US" dirty="0">
                <a:latin typeface="Arial" panose="020B0604020202020204" pitchFamily="34" charset="0"/>
                <a:cs typeface="Arial" panose="020B0604020202020204" pitchFamily="34" charset="0"/>
              </a:rPr>
              <a:t>Selective Service </a:t>
            </a:r>
            <a:r>
              <a:rPr lang="en-US" dirty="0" smtClean="0">
                <a:latin typeface="Arial" panose="020B0604020202020204" pitchFamily="34" charset="0"/>
                <a:cs typeface="Arial" panose="020B0604020202020204" pitchFamily="34" charset="0"/>
              </a:rPr>
              <a:t>registration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562956"/>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877411"/>
            <a:ext cx="8610600" cy="4343400"/>
          </a:xfrm>
        </p:spPr>
        <p:txBody>
          <a:bodyPr>
            <a:normAutofit fontScale="92500" lnSpcReduction="20000"/>
          </a:bodyPr>
          <a:lstStyle/>
          <a:p>
            <a:r>
              <a:rPr lang="en-US" sz="2800" dirty="0"/>
              <a:t>Males (18-25) are </a:t>
            </a:r>
            <a:r>
              <a:rPr lang="en-US" sz="2800" u="sng" dirty="0"/>
              <a:t>required</a:t>
            </a:r>
            <a:r>
              <a:rPr lang="en-US" sz="2800" dirty="0"/>
              <a:t> to be registered with selective service for Federal Aid Eligibility</a:t>
            </a:r>
          </a:p>
          <a:p>
            <a:r>
              <a:rPr lang="en-US" sz="2800" b="1" dirty="0"/>
              <a:t>If 17 at submission</a:t>
            </a:r>
          </a:p>
          <a:p>
            <a:pPr lvl="1"/>
            <a:r>
              <a:rPr lang="en-US" sz="2600" dirty="0"/>
              <a:t>Register on 18</a:t>
            </a:r>
            <a:r>
              <a:rPr lang="en-US" sz="2600" baseline="30000" dirty="0"/>
              <a:t>th</a:t>
            </a:r>
            <a:r>
              <a:rPr lang="en-US" sz="2600" dirty="0"/>
              <a:t> Birthday </a:t>
            </a:r>
            <a:r>
              <a:rPr lang="en-US" sz="2600" b="1" u="sng" dirty="0"/>
              <a:t>OR</a:t>
            </a:r>
          </a:p>
          <a:p>
            <a:pPr lvl="1"/>
            <a:r>
              <a:rPr lang="en-US" sz="2600" dirty="0"/>
              <a:t>Select REGISTER ME (will register student within 30 days of b-day)</a:t>
            </a:r>
          </a:p>
          <a:p>
            <a:r>
              <a:rPr lang="en-US" sz="2800" b="1" dirty="0"/>
              <a:t>If 18 at submission and </a:t>
            </a:r>
            <a:r>
              <a:rPr lang="en-US" sz="2800" b="1" u="sng" dirty="0"/>
              <a:t>NOT</a:t>
            </a:r>
            <a:r>
              <a:rPr lang="en-US" sz="2800" b="1" dirty="0"/>
              <a:t> registered</a:t>
            </a:r>
          </a:p>
          <a:p>
            <a:pPr lvl="1"/>
            <a:r>
              <a:rPr lang="en-US" sz="2600" dirty="0"/>
              <a:t>Select REGISTER ME </a:t>
            </a:r>
            <a:r>
              <a:rPr lang="en-US" sz="2600" b="1" u="sng" dirty="0"/>
              <a:t>OR</a:t>
            </a:r>
            <a:r>
              <a:rPr lang="en-US" sz="2600" dirty="0"/>
              <a:t> </a:t>
            </a:r>
          </a:p>
          <a:p>
            <a:pPr lvl="1"/>
            <a:r>
              <a:rPr lang="en-US" sz="2600" dirty="0"/>
              <a:t>Register at </a:t>
            </a:r>
            <a:r>
              <a:rPr lang="en-US" sz="2600" dirty="0">
                <a:hlinkClick r:id="rId3"/>
              </a:rPr>
              <a:t>www.sss.gov</a:t>
            </a:r>
            <a:r>
              <a:rPr lang="en-US" sz="2600" dirty="0"/>
              <a:t> </a:t>
            </a:r>
          </a:p>
          <a:p>
            <a:r>
              <a:rPr lang="en-US" sz="2800" b="1" dirty="0"/>
              <a:t>If 18 at submission and REGISTERED</a:t>
            </a:r>
          </a:p>
          <a:p>
            <a:pPr lvl="1"/>
            <a:r>
              <a:rPr lang="en-US" dirty="0"/>
              <a:t>No action needed</a:t>
            </a:r>
          </a:p>
          <a:p>
            <a:endParaRPr lang="en-US" dirty="0"/>
          </a:p>
        </p:txBody>
      </p:sp>
      <p:sp>
        <p:nvSpPr>
          <p:cNvPr id="3" name="Title 2"/>
          <p:cNvSpPr>
            <a:spLocks noGrp="1"/>
          </p:cNvSpPr>
          <p:nvPr>
            <p:ph type="title"/>
          </p:nvPr>
        </p:nvSpPr>
        <p:spPr>
          <a:xfrm>
            <a:off x="152400" y="0"/>
            <a:ext cx="8839200" cy="836886"/>
          </a:xfrm>
        </p:spPr>
        <p:txBody>
          <a:bodyPr/>
          <a:lstStyle/>
          <a:p>
            <a:r>
              <a:rPr lang="en-US" dirty="0"/>
              <a:t>Selective Service Question</a:t>
            </a:r>
          </a:p>
        </p:txBody>
      </p:sp>
      <p:pic>
        <p:nvPicPr>
          <p:cNvPr id="4" name="Content Placeholder 3"/>
          <p:cNvPicPr>
            <a:picLocks noChangeAspect="1"/>
          </p:cNvPicPr>
          <p:nvPr/>
        </p:nvPicPr>
        <p:blipFill>
          <a:blip r:embed="rId4"/>
          <a:stretch>
            <a:fillRect/>
          </a:stretch>
        </p:blipFill>
        <p:spPr>
          <a:xfrm>
            <a:off x="533400" y="685800"/>
            <a:ext cx="5488818" cy="1123293"/>
          </a:xfrm>
          <a:prstGeom prst="rect">
            <a:avLst/>
          </a:prstGeom>
        </p:spPr>
      </p:pic>
      <p:pic>
        <p:nvPicPr>
          <p:cNvPr id="5" name="Picture 4"/>
          <p:cNvPicPr>
            <a:picLocks noChangeAspect="1"/>
          </p:cNvPicPr>
          <p:nvPr/>
        </p:nvPicPr>
        <p:blipFill>
          <a:blip r:embed="rId5"/>
          <a:stretch>
            <a:fillRect/>
          </a:stretch>
        </p:blipFill>
        <p:spPr>
          <a:xfrm>
            <a:off x="6858000" y="112634"/>
            <a:ext cx="1639966" cy="1639966"/>
          </a:xfrm>
          <a:prstGeom prst="rect">
            <a:avLst/>
          </a:prstGeom>
        </p:spPr>
      </p:pic>
    </p:spTree>
    <p:extLst>
      <p:ext uri="{BB962C8B-B14F-4D97-AF65-F5344CB8AC3E}">
        <p14:creationId xmlns:p14="http://schemas.microsoft.com/office/powerpoint/2010/main" val="2057180316"/>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Dependency Determination</a:t>
            </a:r>
            <a:endParaRPr lang="en-US" dirty="0"/>
          </a:p>
        </p:txBody>
      </p:sp>
      <p:sp>
        <p:nvSpPr>
          <p:cNvPr id="3" name="Content Placeholder 2"/>
          <p:cNvSpPr>
            <a:spLocks noGrp="1"/>
          </p:cNvSpPr>
          <p:nvPr>
            <p:ph idx="1"/>
          </p:nvPr>
        </p:nvSpPr>
        <p:spPr/>
        <p:txBody>
          <a:bodyPr>
            <a:normAutofit lnSpcReduction="10000"/>
          </a:bodyPr>
          <a:lstStyle/>
          <a:p>
            <a:r>
              <a:rPr lang="en-US" dirty="0" smtClean="0"/>
              <a:t>Answer </a:t>
            </a:r>
            <a:r>
              <a:rPr lang="en-US" b="1" dirty="0" smtClean="0"/>
              <a:t>“NO” </a:t>
            </a:r>
            <a:r>
              <a:rPr lang="en-US" dirty="0" smtClean="0"/>
              <a:t>to </a:t>
            </a:r>
            <a:r>
              <a:rPr lang="en-US" u="sng" dirty="0" smtClean="0"/>
              <a:t>all</a:t>
            </a:r>
            <a:r>
              <a:rPr lang="en-US" dirty="0" smtClean="0"/>
              <a:t> 13 questions, student is dependent and </a:t>
            </a:r>
            <a:r>
              <a:rPr lang="en-US" b="1" u="sng" dirty="0" smtClean="0"/>
              <a:t>must</a:t>
            </a:r>
            <a:r>
              <a:rPr lang="en-US" dirty="0" smtClean="0"/>
              <a:t> provide parent information</a:t>
            </a:r>
          </a:p>
          <a:p>
            <a:r>
              <a:rPr lang="en-US" dirty="0" smtClean="0"/>
              <a:t>Answer </a:t>
            </a:r>
            <a:r>
              <a:rPr lang="en-US" b="1" dirty="0" smtClean="0"/>
              <a:t>“YES” </a:t>
            </a:r>
            <a:r>
              <a:rPr lang="en-US" dirty="0" smtClean="0"/>
              <a:t>to </a:t>
            </a:r>
            <a:r>
              <a:rPr lang="en-US" u="sng" dirty="0" smtClean="0"/>
              <a:t>any</a:t>
            </a:r>
            <a:r>
              <a:rPr lang="en-US" dirty="0" smtClean="0"/>
              <a:t> question, student is independent</a:t>
            </a:r>
          </a:p>
          <a:p>
            <a:pPr lvl="1"/>
            <a:r>
              <a:rPr lang="en-US" dirty="0" smtClean="0"/>
              <a:t>Example: Children/dependents, legal guardianship, foster care, orphan/ward of court, at risk for homelessness</a:t>
            </a:r>
          </a:p>
          <a:p>
            <a:r>
              <a:rPr lang="en-US" dirty="0" smtClean="0"/>
              <a:t>Special Circumstances select “I am unable to provide parental information”</a:t>
            </a:r>
            <a:endParaRPr lang="en-US" dirty="0"/>
          </a:p>
        </p:txBody>
      </p:sp>
    </p:spTree>
    <p:extLst>
      <p:ext uri="{BB962C8B-B14F-4D97-AF65-F5344CB8AC3E}">
        <p14:creationId xmlns:p14="http://schemas.microsoft.com/office/powerpoint/2010/main" val="3162316375"/>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Determination</a:t>
            </a:r>
          </a:p>
        </p:txBody>
      </p:sp>
      <p:pic>
        <p:nvPicPr>
          <p:cNvPr id="4" name="Content Placeholder 3" descr="2017-2018 FOTW “Dependency Determination” page. This page lists questions that help determine the applicant's dependency status."/>
          <p:cNvPicPr>
            <a:picLocks noGrp="1" noChangeAspect="1"/>
          </p:cNvPicPr>
          <p:nvPr>
            <p:ph idx="1"/>
          </p:nvPr>
        </p:nvPicPr>
        <p:blipFill>
          <a:blip r:embed="rId3"/>
          <a:stretch>
            <a:fillRect/>
          </a:stretch>
        </p:blipFill>
        <p:spPr>
          <a:xfrm>
            <a:off x="838200" y="1219200"/>
            <a:ext cx="4800600" cy="5028030"/>
          </a:xfrm>
          <a:prstGeom prst="rect">
            <a:avLst/>
          </a:prstGeom>
        </p:spPr>
      </p:pic>
    </p:spTree>
    <p:extLst>
      <p:ext uri="{BB962C8B-B14F-4D97-AF65-F5344CB8AC3E}">
        <p14:creationId xmlns:p14="http://schemas.microsoft.com/office/powerpoint/2010/main" val="4149024725"/>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6048" y="1333500"/>
            <a:ext cx="8610600" cy="4343400"/>
          </a:xfrm>
        </p:spPr>
        <p:txBody>
          <a:bodyPr>
            <a:normAutofit lnSpcReduction="10000"/>
          </a:bodyPr>
          <a:lstStyle/>
          <a:p>
            <a:r>
              <a:rPr lang="en-US" dirty="0" smtClean="0"/>
              <a:t>Ask Questions tonight or contact me later</a:t>
            </a:r>
          </a:p>
          <a:p>
            <a:r>
              <a:rPr lang="en-US" dirty="0" smtClean="0"/>
              <a:t>Federal Aid is based on Federal Laws</a:t>
            </a:r>
          </a:p>
          <a:p>
            <a:r>
              <a:rPr lang="en-US" sz="3200" b="1" u="sng" dirty="0" smtClean="0"/>
              <a:t>DO </a:t>
            </a:r>
            <a:r>
              <a:rPr lang="en-US" sz="3200" b="1" u="sng" dirty="0"/>
              <a:t>NOT PAY</a:t>
            </a:r>
            <a:r>
              <a:rPr lang="en-US" sz="3200" b="1" dirty="0"/>
              <a:t> </a:t>
            </a:r>
            <a:r>
              <a:rPr lang="en-US" sz="3200" dirty="0"/>
              <a:t>to file the </a:t>
            </a:r>
            <a:r>
              <a:rPr lang="en-US" sz="3200" b="1" u="sng" dirty="0"/>
              <a:t>Free</a:t>
            </a:r>
            <a:r>
              <a:rPr lang="en-US" sz="3200" dirty="0"/>
              <a:t> Application for Federal Student Aid or for scholarship searches.</a:t>
            </a:r>
          </a:p>
          <a:p>
            <a:pPr lvl="1"/>
            <a:r>
              <a:rPr lang="en-US" sz="3600" dirty="0"/>
              <a:t>Completion and processing of the FAFSA are FREE</a:t>
            </a:r>
          </a:p>
          <a:p>
            <a:pPr lvl="1"/>
            <a:r>
              <a:rPr lang="en-US" sz="3600" dirty="0"/>
              <a:t>If filing via FAFSA on the Web, be sure to go directly to </a:t>
            </a:r>
            <a:r>
              <a:rPr lang="en-US" sz="3600" b="1" dirty="0">
                <a:solidFill>
                  <a:srgbClr val="FF0000"/>
                </a:solidFill>
                <a:hlinkClick r:id="rId3"/>
              </a:rPr>
              <a:t>www.fafsa.gov</a:t>
            </a:r>
            <a:endParaRPr lang="en-US" sz="3600" b="1" dirty="0">
              <a:solidFill>
                <a:srgbClr val="FF0000"/>
              </a:solidFill>
            </a:endParaRPr>
          </a:p>
          <a:p>
            <a:endParaRPr lang="en-US" dirty="0"/>
          </a:p>
        </p:txBody>
      </p:sp>
      <p:sp>
        <p:nvSpPr>
          <p:cNvPr id="3" name="Title 2"/>
          <p:cNvSpPr>
            <a:spLocks noGrp="1"/>
          </p:cNvSpPr>
          <p:nvPr>
            <p:ph type="title"/>
          </p:nvPr>
        </p:nvSpPr>
        <p:spPr/>
        <p:txBody>
          <a:bodyPr/>
          <a:lstStyle/>
          <a:p>
            <a:r>
              <a:rPr lang="en-US" dirty="0" smtClean="0"/>
              <a:t>Before we get started</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37072">
            <a:off x="7366156" y="166054"/>
            <a:ext cx="1171575" cy="117157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505200"/>
            <a:ext cx="529276" cy="471726"/>
          </a:xfrm>
          <a:prstGeom prst="rect">
            <a:avLst/>
          </a:prstGeom>
        </p:spPr>
      </p:pic>
    </p:spTree>
    <p:extLst>
      <p:ext uri="{BB962C8B-B14F-4D97-AF65-F5344CB8AC3E}">
        <p14:creationId xmlns:p14="http://schemas.microsoft.com/office/powerpoint/2010/main" val="1227539265"/>
      </p:ext>
    </p:extLst>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Determination</a:t>
            </a:r>
          </a:p>
        </p:txBody>
      </p:sp>
      <p:pic>
        <p:nvPicPr>
          <p:cNvPr id="4" name="Content Placeholder 3" descr="2017-2018 FOTW “Dependency Status Results” page. This page only displays if the applicant has been determined to be dependent. Applicants who receive this page must indicate if they are able to provide parental information."/>
          <p:cNvPicPr>
            <a:picLocks noGrp="1" noChangeAspect="1"/>
          </p:cNvPicPr>
          <p:nvPr>
            <p:ph idx="1"/>
          </p:nvPr>
        </p:nvPicPr>
        <p:blipFill>
          <a:blip r:embed="rId3"/>
          <a:stretch>
            <a:fillRect/>
          </a:stretch>
        </p:blipFill>
        <p:spPr>
          <a:xfrm>
            <a:off x="1896016" y="1295400"/>
            <a:ext cx="5351968" cy="4525963"/>
          </a:xfrm>
          <a:prstGeom prst="rect">
            <a:avLst/>
          </a:prstGeom>
        </p:spPr>
      </p:pic>
    </p:spTree>
    <p:extLst>
      <p:ext uri="{BB962C8B-B14F-4D97-AF65-F5344CB8AC3E}">
        <p14:creationId xmlns:p14="http://schemas.microsoft.com/office/powerpoint/2010/main" val="3821870031"/>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the Parent for the FAFSA?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Biological or Adoptive Parent(s)</a:t>
            </a:r>
          </a:p>
          <a:p>
            <a:pPr lvl="1"/>
            <a:r>
              <a:rPr lang="en-US" dirty="0" smtClean="0"/>
              <a:t>If not married BUT living together report </a:t>
            </a:r>
            <a:r>
              <a:rPr lang="en-US" u="sng" dirty="0" smtClean="0"/>
              <a:t>BOTH</a:t>
            </a:r>
            <a:r>
              <a:rPr lang="en-US" dirty="0" smtClean="0"/>
              <a:t> parents</a:t>
            </a:r>
          </a:p>
          <a:p>
            <a:r>
              <a:rPr lang="en-US" dirty="0" smtClean="0"/>
              <a:t>If parents are divorced: </a:t>
            </a:r>
          </a:p>
          <a:p>
            <a:pPr lvl="1"/>
            <a:r>
              <a:rPr lang="en-US" dirty="0" smtClean="0"/>
              <a:t>Provide information for the parent you lived with most </a:t>
            </a:r>
            <a:r>
              <a:rPr lang="en-US" u="sng" dirty="0" smtClean="0"/>
              <a:t>during the last 12 months</a:t>
            </a:r>
          </a:p>
          <a:p>
            <a:pPr lvl="1"/>
            <a:r>
              <a:rPr lang="en-US" dirty="0" smtClean="0"/>
              <a:t>If you did not live with 1 parent more than the other, the parent who provided the </a:t>
            </a:r>
            <a:r>
              <a:rPr lang="en-US" u="sng" dirty="0" smtClean="0"/>
              <a:t>most </a:t>
            </a:r>
            <a:r>
              <a:rPr lang="en-US" dirty="0" smtClean="0"/>
              <a:t>financial support </a:t>
            </a:r>
            <a:r>
              <a:rPr lang="en-US" u="sng" dirty="0" smtClean="0"/>
              <a:t>during the last 12 months</a:t>
            </a:r>
            <a:r>
              <a:rPr lang="en-US" dirty="0" smtClean="0"/>
              <a:t> or most recent year you received support</a:t>
            </a:r>
            <a:endParaRPr lang="en-US" u="sng" dirty="0" smtClean="0"/>
          </a:p>
          <a:p>
            <a:r>
              <a:rPr lang="en-US" dirty="0" smtClean="0"/>
              <a:t>Include Step-parent information</a:t>
            </a:r>
          </a:p>
          <a:p>
            <a:pPr lvl="1"/>
            <a:r>
              <a:rPr lang="en-US" dirty="0" smtClean="0"/>
              <a:t>Regardless of any ‘agreements’</a:t>
            </a:r>
            <a:endParaRPr lang="en-US" dirty="0"/>
          </a:p>
        </p:txBody>
      </p:sp>
    </p:spTree>
    <p:extLst>
      <p:ext uri="{BB962C8B-B14F-4D97-AF65-F5344CB8AC3E}">
        <p14:creationId xmlns:p14="http://schemas.microsoft.com/office/powerpoint/2010/main" val="3922085575"/>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information</a:t>
            </a:r>
            <a:endParaRPr lang="en-US" dirty="0"/>
          </a:p>
        </p:txBody>
      </p:sp>
      <p:pic>
        <p:nvPicPr>
          <p:cNvPr id="4" name="Content Placeholder 3" descr="2017-2018 FOTW “Parent Demographic Information” page. This page captures demographic information for the parents of dependent applicants."/>
          <p:cNvPicPr>
            <a:picLocks noGrp="1" noChangeAspect="1"/>
          </p:cNvPicPr>
          <p:nvPr>
            <p:ph idx="1"/>
          </p:nvPr>
        </p:nvPicPr>
        <p:blipFill>
          <a:blip r:embed="rId3"/>
          <a:stretch>
            <a:fillRect/>
          </a:stretch>
        </p:blipFill>
        <p:spPr>
          <a:xfrm>
            <a:off x="457200" y="914400"/>
            <a:ext cx="6248400" cy="5807772"/>
          </a:xfrm>
          <a:prstGeom prst="rect">
            <a:avLst/>
          </a:prstGeom>
        </p:spPr>
      </p:pic>
    </p:spTree>
    <p:extLst>
      <p:ext uri="{BB962C8B-B14F-4D97-AF65-F5344CB8AC3E}">
        <p14:creationId xmlns:p14="http://schemas.microsoft.com/office/powerpoint/2010/main" val="3241879049"/>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pPr eaLnBrk="1" hangingPunct="1"/>
            <a:r>
              <a:rPr lang="en-US" dirty="0" smtClean="0"/>
              <a:t>Things to remember/prevent errors</a:t>
            </a:r>
          </a:p>
        </p:txBody>
      </p:sp>
      <p:sp>
        <p:nvSpPr>
          <p:cNvPr id="91138" name="Rectangle 3"/>
          <p:cNvSpPr>
            <a:spLocks noGrp="1" noChangeArrowheads="1"/>
          </p:cNvSpPr>
          <p:nvPr>
            <p:ph type="body" idx="1"/>
          </p:nvPr>
        </p:nvSpPr>
        <p:spPr>
          <a:xfrm>
            <a:off x="266700" y="1174530"/>
            <a:ext cx="8610600" cy="4343400"/>
          </a:xfrm>
        </p:spPr>
        <p:txBody>
          <a:bodyPr>
            <a:normAutofit fontScale="92500" lnSpcReduction="20000"/>
          </a:bodyPr>
          <a:lstStyle/>
          <a:p>
            <a:pPr eaLnBrk="1" hangingPunct="1">
              <a:lnSpc>
                <a:spcPct val="90000"/>
              </a:lnSpc>
              <a:spcBef>
                <a:spcPts val="900"/>
              </a:spcBef>
            </a:pPr>
            <a:r>
              <a:rPr lang="en-US" sz="3600" dirty="0" smtClean="0"/>
              <a:t>Watch </a:t>
            </a:r>
            <a:r>
              <a:rPr lang="en-US" sz="3600" b="1" dirty="0" smtClean="0">
                <a:solidFill>
                  <a:srgbClr val="0000FF"/>
                </a:solidFill>
              </a:rPr>
              <a:t>student</a:t>
            </a:r>
            <a:r>
              <a:rPr lang="en-US" sz="3600" dirty="0" smtClean="0"/>
              <a:t> </a:t>
            </a:r>
            <a:r>
              <a:rPr lang="en-US" sz="3600" u="sng" dirty="0" smtClean="0"/>
              <a:t>vs</a:t>
            </a:r>
            <a:r>
              <a:rPr lang="en-US" sz="3600" dirty="0" smtClean="0"/>
              <a:t>. </a:t>
            </a:r>
            <a:r>
              <a:rPr lang="en-US" sz="3600" b="1" dirty="0" smtClean="0">
                <a:solidFill>
                  <a:srgbClr val="333399"/>
                </a:solidFill>
              </a:rPr>
              <a:t>parent</a:t>
            </a:r>
            <a:r>
              <a:rPr lang="en-US" sz="3600" dirty="0" smtClean="0"/>
              <a:t> info</a:t>
            </a:r>
          </a:p>
          <a:p>
            <a:pPr lvl="1">
              <a:lnSpc>
                <a:spcPct val="90000"/>
              </a:lnSpc>
              <a:spcBef>
                <a:spcPts val="900"/>
              </a:spcBef>
            </a:pPr>
            <a:r>
              <a:rPr lang="en-US" sz="3600" dirty="0" smtClean="0"/>
              <a:t>YOU or YOUR parent</a:t>
            </a:r>
          </a:p>
          <a:p>
            <a:pPr lvl="1">
              <a:lnSpc>
                <a:spcPct val="90000"/>
              </a:lnSpc>
              <a:spcBef>
                <a:spcPts val="900"/>
              </a:spcBef>
            </a:pPr>
            <a:r>
              <a:rPr lang="en-US" sz="3600" b="1" dirty="0" smtClean="0">
                <a:solidFill>
                  <a:srgbClr val="0000FF"/>
                </a:solidFill>
              </a:rPr>
              <a:t>Blue sidebar = Student</a:t>
            </a:r>
            <a:endParaRPr lang="en-US" sz="3600" dirty="0"/>
          </a:p>
          <a:p>
            <a:pPr lvl="1">
              <a:lnSpc>
                <a:spcPct val="90000"/>
              </a:lnSpc>
              <a:spcBef>
                <a:spcPts val="900"/>
              </a:spcBef>
            </a:pPr>
            <a:r>
              <a:rPr lang="en-US" sz="3600" b="1" dirty="0" smtClean="0">
                <a:solidFill>
                  <a:srgbClr val="333399"/>
                </a:solidFill>
              </a:rPr>
              <a:t>Purple sidebar = Parent</a:t>
            </a:r>
          </a:p>
          <a:p>
            <a:pPr eaLnBrk="1" hangingPunct="1">
              <a:lnSpc>
                <a:spcPct val="90000"/>
              </a:lnSpc>
              <a:spcBef>
                <a:spcPts val="900"/>
              </a:spcBef>
            </a:pPr>
            <a:r>
              <a:rPr lang="en-US" sz="3600" dirty="0" smtClean="0"/>
              <a:t>Social Security Numbers/Names</a:t>
            </a:r>
          </a:p>
          <a:p>
            <a:pPr lvl="1">
              <a:lnSpc>
                <a:spcPct val="90000"/>
              </a:lnSpc>
              <a:spcBef>
                <a:spcPts val="900"/>
              </a:spcBef>
            </a:pPr>
            <a:r>
              <a:rPr lang="en-US" sz="3600" dirty="0" smtClean="0"/>
              <a:t>Must match social security card</a:t>
            </a:r>
          </a:p>
          <a:p>
            <a:pPr eaLnBrk="1" hangingPunct="1">
              <a:lnSpc>
                <a:spcPct val="90000"/>
              </a:lnSpc>
              <a:spcBef>
                <a:spcPts val="900"/>
              </a:spcBef>
            </a:pPr>
            <a:r>
              <a:rPr lang="en-US" sz="3600" dirty="0" smtClean="0"/>
              <a:t>Watch state of legal residence</a:t>
            </a:r>
          </a:p>
          <a:p>
            <a:pPr eaLnBrk="1" hangingPunct="1">
              <a:lnSpc>
                <a:spcPct val="90000"/>
              </a:lnSpc>
              <a:spcBef>
                <a:spcPts val="900"/>
              </a:spcBef>
            </a:pPr>
            <a:r>
              <a:rPr lang="en-US" sz="3600" dirty="0" smtClean="0"/>
              <a:t>Read income and assets questions carefully </a:t>
            </a:r>
          </a:p>
          <a:p>
            <a:pPr lvl="1">
              <a:lnSpc>
                <a:spcPct val="90000"/>
              </a:lnSpc>
              <a:spcBef>
                <a:spcPts val="900"/>
              </a:spcBef>
            </a:pPr>
            <a:r>
              <a:rPr lang="en-US" sz="3200" dirty="0" smtClean="0"/>
              <a:t>Use HELP features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523999"/>
            <a:ext cx="2017200" cy="2536479"/>
          </a:xfrm>
          <a:prstGeom prst="rect">
            <a:avLst/>
          </a:prstGeom>
        </p:spPr>
      </p:pic>
    </p:spTree>
    <p:extLst>
      <p:ext uri="{BB962C8B-B14F-4D97-AF65-F5344CB8AC3E}">
        <p14:creationId xmlns:p14="http://schemas.microsoft.com/office/powerpoint/2010/main" val="2963332141"/>
      </p:ext>
    </p:extLst>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r>
              <a:rPr lang="en-US" dirty="0"/>
              <a:t>IRS Data Retrieval Tool </a:t>
            </a:r>
          </a:p>
        </p:txBody>
      </p:sp>
      <p:sp>
        <p:nvSpPr>
          <p:cNvPr id="68610" name="Content Placeholder 2"/>
          <p:cNvSpPr>
            <a:spLocks noGrp="1"/>
          </p:cNvSpPr>
          <p:nvPr>
            <p:ph idx="1"/>
          </p:nvPr>
        </p:nvSpPr>
        <p:spPr/>
        <p:txBody>
          <a:bodyPr/>
          <a:lstStyle/>
          <a:p>
            <a:pPr>
              <a:spcBef>
                <a:spcPts val="1200"/>
              </a:spcBef>
            </a:pPr>
            <a:r>
              <a:rPr lang="en-US" dirty="0">
                <a:latin typeface="Arial" panose="020B0604020202020204" pitchFamily="34" charset="0"/>
                <a:cs typeface="Arial" panose="020B0604020202020204" pitchFamily="34" charset="0"/>
              </a:rPr>
              <a:t>While completing FOTW, applicant may submit real-time request to IRS for tax data</a:t>
            </a:r>
          </a:p>
          <a:p>
            <a:pPr>
              <a:spcBef>
                <a:spcPts val="1200"/>
              </a:spcBef>
            </a:pPr>
            <a:r>
              <a:rPr lang="en-US" dirty="0">
                <a:latin typeface="Arial" panose="020B0604020202020204" pitchFamily="34" charset="0"/>
                <a:cs typeface="Arial" panose="020B0604020202020204" pitchFamily="34" charset="0"/>
              </a:rPr>
              <a:t>IRS will authenticate taxpayer’s identity</a:t>
            </a:r>
          </a:p>
          <a:p>
            <a:pPr>
              <a:spcBef>
                <a:spcPts val="1200"/>
              </a:spcBef>
            </a:pPr>
            <a:r>
              <a:rPr lang="en-US" dirty="0">
                <a:latin typeface="Arial" panose="020B0604020202020204" pitchFamily="34" charset="0"/>
                <a:cs typeface="Arial" panose="020B0604020202020204" pitchFamily="34" charset="0"/>
              </a:rPr>
              <a:t>If match found, IRS sends real-time results to applicant in new browser window</a:t>
            </a:r>
          </a:p>
          <a:p>
            <a:pPr>
              <a:spcBef>
                <a:spcPts val="1200"/>
              </a:spcBef>
            </a:pPr>
            <a:r>
              <a:rPr lang="en-US" dirty="0">
                <a:latin typeface="Arial" panose="020B0604020202020204" pitchFamily="34" charset="0"/>
                <a:cs typeface="Arial" panose="020B0604020202020204" pitchFamily="34" charset="0"/>
              </a:rPr>
              <a:t>Applicant chooses whether or not to transfer data to FOTW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66176">
            <a:off x="6825263" y="216668"/>
            <a:ext cx="1219200" cy="1219200"/>
          </a:xfrm>
          <a:prstGeom prst="rect">
            <a:avLst/>
          </a:prstGeom>
        </p:spPr>
      </p:pic>
    </p:spTree>
    <p:extLst>
      <p:ext uri="{BB962C8B-B14F-4D97-AF65-F5344CB8AC3E}">
        <p14:creationId xmlns:p14="http://schemas.microsoft.com/office/powerpoint/2010/main" val="2177817598"/>
      </p:ext>
    </p:extLst>
  </p:cSld>
  <p:clrMapOvr>
    <a:masterClrMapping/>
  </p:clrMapOvr>
  <p:transition spd="slow">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Data Retrieval Tool</a:t>
            </a:r>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31729">
            <a:off x="6836444" y="265345"/>
            <a:ext cx="1119608" cy="796166"/>
          </a:xfrm>
          <a:prstGeom prst="rect">
            <a:avLst/>
          </a:prstGeom>
        </p:spPr>
      </p:pic>
      <p:pic>
        <p:nvPicPr>
          <p:cNvPr id="7" name="Content Placeholder 6" descr="2017-2018 FOTW “Parent Tax Information” page. This page gathers tax information for the applicant's parents and can be used to connect to the IRS Data Retrieval Tool to transfer tax information.&#10;&#10;New for 2017-2018: The 2015 tax information will be requested instead of the 2016 tax information. To emphasize this change for students and parents, an alert message will display indicating “Attention! You must provide financial information from your parents’ 2015 tax return on the following pages.” &#10;&#10;Additionally, the IRS Data Retrieval Tool (DRT) section of the application has been revised to make the following changes: &#10;&#10;1) The “Did you, the parents, file taxes electronically in the last 3 weeks (or by mail in the last 11 weeks)?” question has been removed.&#10;2) Parents will not be requested to provide their FSA ID (if not already provided) on the “Parent Tax Information” page prior to clicking “Link to IRS.”&#10;3) The Amended Tax Return and Foreign Tax Return questions have been revised to include 2015 as part of the question.&#10;4) The definition of the 1040 X amended tax return can be found by following the link that was added to the question."/>
          <p:cNvPicPr>
            <a:picLocks noGrp="1" noChangeAspect="1"/>
          </p:cNvPicPr>
          <p:nvPr>
            <p:ph idx="1"/>
          </p:nvPr>
        </p:nvPicPr>
        <p:blipFill>
          <a:blip r:embed="rId4"/>
          <a:stretch>
            <a:fillRect/>
          </a:stretch>
        </p:blipFill>
        <p:spPr>
          <a:xfrm>
            <a:off x="76200" y="838200"/>
            <a:ext cx="6781800" cy="5701276"/>
          </a:xfrm>
          <a:prstGeom prst="rect">
            <a:avLst/>
          </a:prstGeom>
        </p:spPr>
      </p:pic>
      <p:sp>
        <p:nvSpPr>
          <p:cNvPr id="5" name="Left Arrow 4"/>
          <p:cNvSpPr/>
          <p:nvPr/>
        </p:nvSpPr>
        <p:spPr>
          <a:xfrm rot="1308654">
            <a:off x="3179212" y="572701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573777"/>
      </p:ext>
    </p:extLst>
  </p:cSld>
  <p:clrMapOvr>
    <a:masterClrMapping/>
  </p:clrMapOvr>
  <p:transition spd="slow">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a:t>IRS Data Retrieval Tool</a:t>
            </a:r>
          </a:p>
        </p:txBody>
      </p:sp>
      <p:sp>
        <p:nvSpPr>
          <p:cNvPr id="72706" name="Content Placeholder 2"/>
          <p:cNvSpPr>
            <a:spLocks noGrp="1"/>
          </p:cNvSpPr>
          <p:nvPr>
            <p:ph idx="1"/>
          </p:nvPr>
        </p:nvSpPr>
        <p:spPr/>
        <p:txBody>
          <a:bodyPr/>
          <a:lstStyle/>
          <a:p>
            <a:pPr>
              <a:spcBef>
                <a:spcPts val="3000"/>
              </a:spcBef>
            </a:pPr>
            <a:r>
              <a:rPr lang="en-US" dirty="0">
                <a:latin typeface="Arial" panose="020B0604020202020204" pitchFamily="34" charset="0"/>
                <a:cs typeface="Arial" panose="020B0604020202020204" pitchFamily="34" charset="0"/>
              </a:rPr>
              <a:t>Some will be unable to use IRS DRT</a:t>
            </a:r>
          </a:p>
          <a:p>
            <a:pPr>
              <a:spcBef>
                <a:spcPts val="3000"/>
              </a:spcBef>
            </a:pPr>
            <a:r>
              <a:rPr lang="en-US" dirty="0">
                <a:latin typeface="Arial" panose="020B0604020202020204" pitchFamily="34" charset="0"/>
                <a:cs typeface="Arial" panose="020B0604020202020204" pitchFamily="34" charset="0"/>
              </a:rPr>
              <a:t>Examples include:</a:t>
            </a:r>
          </a:p>
          <a:p>
            <a:pPr lvl="1">
              <a:spcBef>
                <a:spcPts val="3000"/>
              </a:spcBef>
            </a:pPr>
            <a:r>
              <a:rPr lang="en-US" dirty="0">
                <a:latin typeface="Arial" panose="020B0604020202020204" pitchFamily="34" charset="0"/>
                <a:cs typeface="Arial" panose="020B0604020202020204" pitchFamily="34" charset="0"/>
              </a:rPr>
              <a:t>Filed an amended tax return</a:t>
            </a:r>
          </a:p>
          <a:p>
            <a:pPr lvl="1">
              <a:spcBef>
                <a:spcPts val="3000"/>
              </a:spcBef>
            </a:pPr>
            <a:r>
              <a:rPr lang="en-US" dirty="0" smtClean="0">
                <a:latin typeface="Arial" panose="020B0604020202020204" pitchFamily="34" charset="0"/>
                <a:cs typeface="Arial" panose="020B0604020202020204" pitchFamily="34" charset="0"/>
              </a:rPr>
              <a:t>Student </a:t>
            </a:r>
            <a:r>
              <a:rPr lang="en-US" dirty="0">
                <a:latin typeface="Arial" panose="020B0604020202020204" pitchFamily="34" charset="0"/>
                <a:cs typeface="Arial" panose="020B0604020202020204" pitchFamily="34" charset="0"/>
              </a:rPr>
              <a:t>or parent married, but filed </a:t>
            </a:r>
            <a:r>
              <a:rPr lang="en-US" dirty="0" smtClean="0">
                <a:latin typeface="Arial" panose="020B0604020202020204" pitchFamily="34" charset="0"/>
                <a:cs typeface="Arial" panose="020B0604020202020204" pitchFamily="34" charset="0"/>
              </a:rPr>
              <a:t>separately/head of household</a:t>
            </a:r>
            <a:endParaRPr lang="en-US" dirty="0">
              <a:latin typeface="Arial" panose="020B0604020202020204" pitchFamily="34" charset="0"/>
              <a:cs typeface="Arial" panose="020B0604020202020204" pitchFamily="34" charset="0"/>
            </a:endParaRPr>
          </a:p>
          <a:p>
            <a:pPr lvl="1">
              <a:spcBef>
                <a:spcPts val="3000"/>
              </a:spcBef>
            </a:pPr>
            <a:endParaRPr lang="en-US" dirty="0"/>
          </a:p>
        </p:txBody>
      </p:sp>
    </p:spTree>
    <p:extLst>
      <p:ext uri="{BB962C8B-B14F-4D97-AF65-F5344CB8AC3E}">
        <p14:creationId xmlns:p14="http://schemas.microsoft.com/office/powerpoint/2010/main" val="899268100"/>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worth of investments </a:t>
            </a:r>
            <a:r>
              <a:rPr lang="en-US" sz="2800" dirty="0" smtClean="0"/>
              <a:t>(As of ‘today’) </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Cash, Savings, and Checking</a:t>
            </a:r>
            <a:endParaRPr lang="en-US" u="sng" dirty="0" smtClean="0"/>
          </a:p>
          <a:p>
            <a:r>
              <a:rPr lang="en-US" dirty="0" smtClean="0"/>
              <a:t>Investments/Business/Farm Value</a:t>
            </a:r>
          </a:p>
          <a:p>
            <a:pPr lvl="1"/>
            <a:r>
              <a:rPr lang="en-US" sz="2400" dirty="0" smtClean="0"/>
              <a:t>Current/market value minus debt  = Net Worth</a:t>
            </a:r>
          </a:p>
          <a:p>
            <a:pPr lvl="1"/>
            <a:r>
              <a:rPr lang="en-US" sz="2400" dirty="0" smtClean="0"/>
              <a:t>Real estate (not home you live in), trust funds, UGMA and UTMA, money market and mutual funds, CD’s, stocks, bonds, commodities</a:t>
            </a:r>
          </a:p>
          <a:p>
            <a:pPr lvl="1"/>
            <a:r>
              <a:rPr lang="en-US" sz="2400" dirty="0" smtClean="0"/>
              <a:t>Education benefits/savings accounts (Coverdell, 529, refund value of prepaid tuition plans) </a:t>
            </a:r>
          </a:p>
          <a:p>
            <a:pPr lvl="2"/>
            <a:r>
              <a:rPr lang="en-US" dirty="0" smtClean="0"/>
              <a:t>Asset of the parent not student </a:t>
            </a:r>
          </a:p>
          <a:p>
            <a:pPr lvl="2"/>
            <a:r>
              <a:rPr lang="en-US" b="1" u="sng" dirty="0" smtClean="0"/>
              <a:t>Must</a:t>
            </a:r>
            <a:r>
              <a:rPr lang="en-US" dirty="0" smtClean="0"/>
              <a:t> include value of </a:t>
            </a:r>
            <a:r>
              <a:rPr lang="en-US" b="1" u="sng" dirty="0" smtClean="0"/>
              <a:t>ALL</a:t>
            </a:r>
            <a:r>
              <a:rPr lang="en-US" dirty="0" smtClean="0"/>
              <a:t> accounts owned by parent</a:t>
            </a:r>
          </a:p>
          <a:p>
            <a:pPr lvl="2"/>
            <a:endParaRPr lang="en-US" dirty="0"/>
          </a:p>
        </p:txBody>
      </p:sp>
    </p:spTree>
    <p:extLst>
      <p:ext uri="{BB962C8B-B14F-4D97-AF65-F5344CB8AC3E}">
        <p14:creationId xmlns:p14="http://schemas.microsoft.com/office/powerpoint/2010/main" val="67726523"/>
      </p:ext>
    </p:extLst>
  </p:cSld>
  <p:clrMapOvr>
    <a:masterClrMapping/>
  </p:clrMapOvr>
  <p:transition spd="slow">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Assets </a:t>
            </a:r>
            <a:r>
              <a:rPr lang="en-US" b="1" u="sng" dirty="0" smtClean="0"/>
              <a:t>NOT</a:t>
            </a:r>
            <a:r>
              <a:rPr lang="en-US" dirty="0" smtClean="0"/>
              <a:t> included on the FAFSA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Home you live in</a:t>
            </a:r>
          </a:p>
          <a:p>
            <a:r>
              <a:rPr lang="en-US" dirty="0" smtClean="0"/>
              <a:t>Value of Life Insurance</a:t>
            </a:r>
          </a:p>
          <a:p>
            <a:r>
              <a:rPr lang="en-US" dirty="0" smtClean="0"/>
              <a:t>Traditional Retirement Plans</a:t>
            </a:r>
          </a:p>
          <a:p>
            <a:r>
              <a:rPr lang="en-US" dirty="0" smtClean="0"/>
              <a:t>Cash, Savings, Checking already reported</a:t>
            </a:r>
          </a:p>
          <a:p>
            <a:r>
              <a:rPr lang="en-US" dirty="0" smtClean="0"/>
              <a:t>Business or farm with 100 or fewer full-time or full-time equivalent employees</a:t>
            </a:r>
          </a:p>
          <a:p>
            <a:r>
              <a:rPr lang="en-US" dirty="0" smtClean="0"/>
              <a:t>Family Farm you live on and operate</a:t>
            </a:r>
          </a:p>
          <a:p>
            <a:r>
              <a:rPr lang="en-US" dirty="0" smtClean="0"/>
              <a:t>UGMA and UTMA accounts you are custodian </a:t>
            </a:r>
            <a:r>
              <a:rPr lang="en-US" u="sng" dirty="0" smtClean="0"/>
              <a:t>not </a:t>
            </a:r>
            <a:r>
              <a:rPr lang="en-US" dirty="0" smtClean="0"/>
              <a:t>owner</a:t>
            </a:r>
            <a:endParaRPr lang="en-US" dirty="0"/>
          </a:p>
        </p:txBody>
      </p:sp>
    </p:spTree>
    <p:extLst>
      <p:ext uri="{BB962C8B-B14F-4D97-AF65-F5344CB8AC3E}">
        <p14:creationId xmlns:p14="http://schemas.microsoft.com/office/powerpoint/2010/main" val="4289796110"/>
      </p:ext>
    </p:extLst>
  </p:cSld>
  <p:clrMapOvr>
    <a:masterClrMapping/>
  </p:clrMapOvr>
  <p:transition spd="slow">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t>School Selection Step</a:t>
            </a:r>
          </a:p>
        </p:txBody>
      </p:sp>
      <p:sp>
        <p:nvSpPr>
          <p:cNvPr id="6" name="Rectangle 5"/>
          <p:cNvSpPr/>
          <p:nvPr/>
        </p:nvSpPr>
        <p:spPr>
          <a:xfrm>
            <a:off x="6019800" y="1539875"/>
            <a:ext cx="2655888" cy="3336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buClr>
                <a:schemeClr val="accent3"/>
              </a:buClr>
              <a:buSzPct val="85000"/>
              <a:buFont typeface="Wingdings" pitchFamily="2" charset="2"/>
              <a:buChar char="ü"/>
              <a:defRPr/>
            </a:pPr>
            <a:r>
              <a:rPr lang="en-US" sz="2000" dirty="0">
                <a:solidFill>
                  <a:schemeClr val="tx1"/>
                </a:solidFill>
              </a:rPr>
              <a:t>  Student may enter up to 10 colleges by entering Federal School Code or Searching on State, City or School Name</a:t>
            </a:r>
          </a:p>
        </p:txBody>
      </p:sp>
      <p:pic>
        <p:nvPicPr>
          <p:cNvPr id="5" name="Picture 2" descr="A screenshot of the FAFSA School Selec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143001"/>
            <a:ext cx="4724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own Arrow 1"/>
          <p:cNvSpPr/>
          <p:nvPr/>
        </p:nvSpPr>
        <p:spPr>
          <a:xfrm rot="10800000">
            <a:off x="3124199" y="42672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058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dirty="0"/>
              <a:t>What is </a:t>
            </a:r>
            <a:r>
              <a:rPr lang="en-US" dirty="0" smtClean="0"/>
              <a:t>FAFSA and Financial </a:t>
            </a:r>
            <a:r>
              <a:rPr lang="en-US" dirty="0"/>
              <a:t>Aid?</a:t>
            </a:r>
          </a:p>
        </p:txBody>
      </p:sp>
      <p:sp>
        <p:nvSpPr>
          <p:cNvPr id="21506" name="Rectangle 3"/>
          <p:cNvSpPr>
            <a:spLocks noGrp="1" noChangeArrowheads="1"/>
          </p:cNvSpPr>
          <p:nvPr>
            <p:ph type="body" idx="1"/>
          </p:nvPr>
        </p:nvSpPr>
        <p:spPr>
          <a:xfrm>
            <a:off x="304800" y="1295400"/>
            <a:ext cx="5562600" cy="4343400"/>
          </a:xfrm>
        </p:spPr>
        <p:txBody>
          <a:bodyPr>
            <a:normAutofit fontScale="85000" lnSpcReduction="10000"/>
          </a:bodyPr>
          <a:lstStyle/>
          <a:p>
            <a:r>
              <a:rPr lang="en-US" b="1" dirty="0"/>
              <a:t>FAFSA</a:t>
            </a:r>
            <a:r>
              <a:rPr lang="en-US" dirty="0"/>
              <a:t> = Standard Form that collects information about the student </a:t>
            </a:r>
            <a:r>
              <a:rPr lang="en-US" b="1" u="sng" dirty="0"/>
              <a:t>and</a:t>
            </a:r>
            <a:r>
              <a:rPr lang="en-US" b="1" dirty="0"/>
              <a:t> </a:t>
            </a:r>
            <a:r>
              <a:rPr lang="en-US" dirty="0"/>
              <a:t>parent</a:t>
            </a:r>
          </a:p>
          <a:p>
            <a:r>
              <a:rPr lang="en-US" b="1" dirty="0" smtClean="0"/>
              <a:t>Financial Aid </a:t>
            </a:r>
            <a:r>
              <a:rPr lang="en-US" dirty="0" smtClean="0"/>
              <a:t>= Funds </a:t>
            </a:r>
            <a:r>
              <a:rPr lang="en-US" dirty="0"/>
              <a:t>provided to students to help pay for educational expenses. This is achieved by: </a:t>
            </a:r>
          </a:p>
          <a:p>
            <a:pPr lvl="1"/>
            <a:r>
              <a:rPr lang="en-US" sz="2600" dirty="0"/>
              <a:t>Evaluating family’s </a:t>
            </a:r>
            <a:r>
              <a:rPr lang="en-US" sz="2600" b="1" dirty="0">
                <a:solidFill>
                  <a:srgbClr val="3366FF"/>
                </a:solidFill>
              </a:rPr>
              <a:t>ability to pay</a:t>
            </a:r>
          </a:p>
          <a:p>
            <a:pPr lvl="1"/>
            <a:r>
              <a:rPr lang="en-US" sz="2600" dirty="0"/>
              <a:t>Distributing </a:t>
            </a:r>
            <a:r>
              <a:rPr lang="en-US" sz="2600" b="1" u="sng" dirty="0">
                <a:solidFill>
                  <a:srgbClr val="3366FF"/>
                </a:solidFill>
              </a:rPr>
              <a:t>limited</a:t>
            </a:r>
            <a:r>
              <a:rPr lang="en-US" sz="2600" dirty="0"/>
              <a:t> resources in equitable manner</a:t>
            </a:r>
          </a:p>
          <a:p>
            <a:pPr lvl="1"/>
            <a:r>
              <a:rPr lang="en-US" sz="2600" dirty="0"/>
              <a:t>Providing a balance of </a:t>
            </a:r>
            <a:r>
              <a:rPr lang="en-US" sz="2600" b="1" dirty="0">
                <a:solidFill>
                  <a:srgbClr val="3366FF"/>
                </a:solidFill>
              </a:rPr>
              <a:t>gift aid </a:t>
            </a:r>
            <a:r>
              <a:rPr lang="en-US" sz="2600" dirty="0"/>
              <a:t>and </a:t>
            </a:r>
            <a:r>
              <a:rPr lang="en-US" sz="2600" b="1" dirty="0">
                <a:solidFill>
                  <a:srgbClr val="3366FF"/>
                </a:solidFill>
              </a:rPr>
              <a:t>self-help aid</a:t>
            </a:r>
          </a:p>
          <a:p>
            <a:pPr marL="0" indent="0" eaLnBrk="1" hangingPunct="1">
              <a:buFontTx/>
              <a:buNone/>
            </a:pPr>
            <a:endParaRPr lang="en-US" dirty="0"/>
          </a:p>
        </p:txBody>
      </p:sp>
      <p:pic>
        <p:nvPicPr>
          <p:cNvPr id="5" name="Picture 3" descr="C:\Users\futrelld\AppData\Local\Microsoft\Windows\Temporary Internet Files\Content.IE5\ZPJF0QFJ\MC9000885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600200"/>
            <a:ext cx="2353915" cy="23374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futrelld\AppData\Local\Microsoft\Windows\Temporary Internet Files\Content.IE5\VN0AUOPW\MC90044131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7957" y="3467100"/>
            <a:ext cx="19812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680053"/>
      </p:ext>
    </p:extLst>
  </p:cSld>
  <p:clrMapOvr>
    <a:masterClrMapping/>
  </p:clrMapOvr>
  <p:transition spd="slow">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Selection Setup (continued)</a:t>
            </a:r>
            <a:endParaRPr lang="en-US" dirty="0"/>
          </a:p>
        </p:txBody>
      </p:sp>
      <p:pic>
        <p:nvPicPr>
          <p:cNvPr id="3" name="Picture 2" descr="A screenshot of FAFSA School Selection Summ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19200"/>
            <a:ext cx="6324600" cy="4392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553200" y="1219200"/>
            <a:ext cx="2362200" cy="3046988"/>
          </a:xfrm>
          <a:prstGeom prst="rect">
            <a:avLst/>
          </a:prstGeom>
          <a:noFill/>
        </p:spPr>
        <p:txBody>
          <a:bodyPr wrap="square" rtlCol="0">
            <a:spAutoFit/>
          </a:bodyPr>
          <a:lstStyle/>
          <a:p>
            <a:pPr marL="342900" indent="-342900">
              <a:buFont typeface="Wingdings" pitchFamily="2" charset="2"/>
              <a:buChar char="ü"/>
            </a:pPr>
            <a:r>
              <a:rPr lang="en-US" sz="2400" dirty="0" smtClean="0"/>
              <a:t>View Selection School Information allows you to compare each school tuition and fee information</a:t>
            </a:r>
            <a:endParaRPr lang="en-US" sz="2400" dirty="0"/>
          </a:p>
        </p:txBody>
      </p:sp>
      <p:sp>
        <p:nvSpPr>
          <p:cNvPr id="6" name="Right Arrow 5"/>
          <p:cNvSpPr/>
          <p:nvPr/>
        </p:nvSpPr>
        <p:spPr>
          <a:xfrm>
            <a:off x="1066800" y="38100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163182"/>
      </p:ext>
    </p:extLst>
  </p:cSld>
  <p:clrMapOvr>
    <a:masterClrMapping/>
  </p:clrMapOvr>
  <p:transition spd="slow">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eaLnBrk="1" hangingPunct="1"/>
            <a:r>
              <a:rPr lang="en-US" u="sng" dirty="0" smtClean="0"/>
              <a:t>Sign</a:t>
            </a:r>
            <a:r>
              <a:rPr lang="en-US" dirty="0" smtClean="0"/>
              <a:t> with FSA ID (parent and student)</a:t>
            </a:r>
            <a:endParaRPr lang="en-US" u="sng" dirty="0" smtClean="0"/>
          </a:p>
        </p:txBody>
      </p:sp>
      <p:cxnSp>
        <p:nvCxnSpPr>
          <p:cNvPr id="6" name="Elbow Connector 5"/>
          <p:cNvCxnSpPr/>
          <p:nvPr/>
        </p:nvCxnSpPr>
        <p:spPr>
          <a:xfrm rot="16200000" flipH="1">
            <a:off x="4305301" y="2247899"/>
            <a:ext cx="3113085" cy="2427287"/>
          </a:xfrm>
          <a:prstGeom prst="bentConnector3">
            <a:avLst>
              <a:gd name="adj1" fmla="val 50000"/>
            </a:avLst>
          </a:prstGeom>
          <a:ln w="88900">
            <a:solidFill>
              <a:srgbClr val="F2800E"/>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57200" y="2175385"/>
            <a:ext cx="2276475" cy="3139321"/>
          </a:xfrm>
          <a:prstGeom prst="rect">
            <a:avLst/>
          </a:prstGeom>
        </p:spPr>
        <p:txBody>
          <a:bodyPr>
            <a:spAutoFit/>
          </a:bodyPr>
          <a:lstStyle/>
          <a:p>
            <a:pPr fontAlgn="auto">
              <a:spcBef>
                <a:spcPts val="0"/>
              </a:spcBef>
              <a:spcAft>
                <a:spcPts val="0"/>
              </a:spcAft>
              <a:buClr>
                <a:schemeClr val="accent3"/>
              </a:buClr>
              <a:buSzPct val="85000"/>
              <a:buFont typeface="Wingdings" pitchFamily="2" charset="2"/>
              <a:buChar char="ü"/>
              <a:defRPr/>
            </a:pPr>
            <a:r>
              <a:rPr lang="en-US" sz="2200" dirty="0">
                <a:latin typeface="+mn-lt"/>
              </a:rPr>
              <a:t>  </a:t>
            </a:r>
            <a:r>
              <a:rPr lang="en-US" sz="2200" dirty="0" smtClean="0">
                <a:latin typeface="+mn-lt"/>
              </a:rPr>
              <a:t>Other options to sign and submit</a:t>
            </a:r>
          </a:p>
          <a:p>
            <a:pPr fontAlgn="auto">
              <a:spcBef>
                <a:spcPts val="0"/>
              </a:spcBef>
              <a:spcAft>
                <a:spcPts val="0"/>
              </a:spcAft>
              <a:buClr>
                <a:schemeClr val="accent3"/>
              </a:buClr>
              <a:buSzPct val="85000"/>
              <a:buFont typeface="Wingdings" pitchFamily="2" charset="2"/>
              <a:buChar char="ü"/>
              <a:defRPr/>
            </a:pPr>
            <a:r>
              <a:rPr lang="en-US" sz="2200" dirty="0" smtClean="0"/>
              <a:t>Print signature page OR </a:t>
            </a:r>
          </a:p>
          <a:p>
            <a:pPr fontAlgn="auto">
              <a:spcBef>
                <a:spcPts val="0"/>
              </a:spcBef>
              <a:spcAft>
                <a:spcPts val="0"/>
              </a:spcAft>
              <a:buClr>
                <a:schemeClr val="accent3"/>
              </a:buClr>
              <a:buSzPct val="85000"/>
              <a:buFont typeface="Wingdings" pitchFamily="2" charset="2"/>
              <a:buChar char="ü"/>
              <a:defRPr/>
            </a:pPr>
            <a:r>
              <a:rPr lang="en-US" sz="2200" dirty="0" smtClean="0">
                <a:latin typeface="+mn-lt"/>
              </a:rPr>
              <a:t>Submit without signatures</a:t>
            </a:r>
          </a:p>
          <a:p>
            <a:pPr fontAlgn="auto">
              <a:spcBef>
                <a:spcPts val="0"/>
              </a:spcBef>
              <a:spcAft>
                <a:spcPts val="0"/>
              </a:spcAft>
              <a:buClr>
                <a:schemeClr val="accent3"/>
              </a:buClr>
              <a:buSzPct val="85000"/>
              <a:buFont typeface="Wingdings" pitchFamily="2" charset="2"/>
              <a:buChar char="ü"/>
              <a:defRPr/>
            </a:pPr>
            <a:r>
              <a:rPr lang="en-US" sz="2200" dirty="0" smtClean="0">
                <a:latin typeface="+mn-lt"/>
              </a:rPr>
              <a:t>“View or Print your FAFSA information</a:t>
            </a:r>
            <a:endParaRPr lang="en-US" sz="2200" dirty="0">
              <a:latin typeface="+mn-lt"/>
            </a:endParaRPr>
          </a:p>
        </p:txBody>
      </p:sp>
      <p:pic>
        <p:nvPicPr>
          <p:cNvPr id="4" name="Picture 3"/>
          <p:cNvPicPr>
            <a:picLocks noChangeAspect="1"/>
          </p:cNvPicPr>
          <p:nvPr/>
        </p:nvPicPr>
        <p:blipFill rotWithShape="1">
          <a:blip r:embed="rId3"/>
          <a:srcRect t="22768"/>
          <a:stretch/>
        </p:blipFill>
        <p:spPr>
          <a:xfrm>
            <a:off x="3733800" y="1399381"/>
            <a:ext cx="4714875" cy="3618704"/>
          </a:xfrm>
          <a:prstGeom prst="rect">
            <a:avLst/>
          </a:prstGeom>
        </p:spPr>
      </p:pic>
      <p:pic>
        <p:nvPicPr>
          <p:cNvPr id="2" name="Picture 1"/>
          <p:cNvPicPr>
            <a:picLocks noChangeAspect="1"/>
          </p:cNvPicPr>
          <p:nvPr/>
        </p:nvPicPr>
        <p:blipFill>
          <a:blip r:embed="rId4"/>
          <a:stretch>
            <a:fillRect/>
          </a:stretch>
        </p:blipFill>
        <p:spPr>
          <a:xfrm rot="4083416">
            <a:off x="6812509" y="3470702"/>
            <a:ext cx="1012024" cy="548688"/>
          </a:xfrm>
          <a:prstGeom prst="rect">
            <a:avLst/>
          </a:prstGeom>
          <a:effectLst>
            <a:glow rad="127000">
              <a:srgbClr val="FFFF00"/>
            </a:glo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5382" y="1298750"/>
            <a:ext cx="1723902" cy="781844"/>
          </a:xfrm>
          <a:prstGeom prst="rect">
            <a:avLst/>
          </a:prstGeom>
        </p:spPr>
      </p:pic>
    </p:spTree>
    <p:extLst>
      <p:ext uri="{BB962C8B-B14F-4D97-AF65-F5344CB8AC3E}">
        <p14:creationId xmlns:p14="http://schemas.microsoft.com/office/powerpoint/2010/main" val="762649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155251" y="152400"/>
            <a:ext cx="6619240" cy="939800"/>
          </a:xfrm>
        </p:spPr>
        <p:txBody>
          <a:bodyPr/>
          <a:lstStyle/>
          <a:p>
            <a:pPr algn="ctr" eaLnBrk="1" hangingPunct="1"/>
            <a:r>
              <a:rPr lang="en-US" u="sng" dirty="0" smtClean="0"/>
              <a:t>Do not forget to </a:t>
            </a:r>
            <a:r>
              <a:rPr lang="en-US" b="1" u="sng" dirty="0" smtClean="0"/>
              <a:t>Submit</a:t>
            </a:r>
          </a:p>
        </p:txBody>
      </p:sp>
      <p:pic>
        <p:nvPicPr>
          <p:cNvPr id="2" name="Picture 1"/>
          <p:cNvPicPr>
            <a:picLocks noChangeAspect="1"/>
          </p:cNvPicPr>
          <p:nvPr/>
        </p:nvPicPr>
        <p:blipFill rotWithShape="1">
          <a:blip r:embed="rId3"/>
          <a:srcRect t="22719"/>
          <a:stretch/>
        </p:blipFill>
        <p:spPr>
          <a:xfrm>
            <a:off x="2140011" y="1371601"/>
            <a:ext cx="4794189" cy="4285034"/>
          </a:xfrm>
          <a:prstGeom prst="rect">
            <a:avLst/>
          </a:prstGeom>
        </p:spPr>
      </p:pic>
      <p:cxnSp>
        <p:nvCxnSpPr>
          <p:cNvPr id="5" name="Straight Arrow Connector 4"/>
          <p:cNvCxnSpPr/>
          <p:nvPr/>
        </p:nvCxnSpPr>
        <p:spPr>
          <a:xfrm flipH="1">
            <a:off x="6019800" y="3962400"/>
            <a:ext cx="304800" cy="1143000"/>
          </a:xfrm>
          <a:prstGeom prst="straightConnector1">
            <a:avLst/>
          </a:prstGeom>
          <a:ln w="73025" cap="sq">
            <a:solidFill>
              <a:srgbClr val="FF0000"/>
            </a:solidFill>
            <a:miter lim="800000"/>
            <a:headEnd w="lg" len="lg"/>
            <a:tailEnd type="triangle" w="lg" len="lg"/>
          </a:ln>
        </p:spPr>
        <p:style>
          <a:lnRef idx="3">
            <a:schemeClr val="accent5"/>
          </a:lnRef>
          <a:fillRef idx="0">
            <a:schemeClr val="accent5"/>
          </a:fillRef>
          <a:effectRef idx="2">
            <a:schemeClr val="accent5"/>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93699"/>
            <a:ext cx="1407830" cy="1397001"/>
          </a:xfrm>
          <a:prstGeom prst="rect">
            <a:avLst/>
          </a:prstGeom>
        </p:spPr>
      </p:pic>
    </p:spTree>
    <p:extLst>
      <p:ext uri="{BB962C8B-B14F-4D97-AF65-F5344CB8AC3E}">
        <p14:creationId xmlns:p14="http://schemas.microsoft.com/office/powerpoint/2010/main" val="2378388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normAutofit fontScale="90000"/>
          </a:bodyPr>
          <a:lstStyle/>
          <a:p>
            <a:pPr eaLnBrk="1" hangingPunct="1"/>
            <a:r>
              <a:rPr lang="en-US" sz="4000" dirty="0" smtClean="0"/>
              <a:t>Confirmation </a:t>
            </a:r>
            <a:br>
              <a:rPr lang="en-US" sz="4000" dirty="0" smtClean="0"/>
            </a:br>
            <a:r>
              <a:rPr lang="en-US" sz="4000" dirty="0" smtClean="0"/>
              <a:t>Page</a:t>
            </a:r>
          </a:p>
        </p:txBody>
      </p:sp>
      <p:sp>
        <p:nvSpPr>
          <p:cNvPr id="4" name="TextBox 3"/>
          <p:cNvSpPr txBox="1"/>
          <p:nvPr/>
        </p:nvSpPr>
        <p:spPr>
          <a:xfrm>
            <a:off x="163422" y="1175656"/>
            <a:ext cx="3352800" cy="4093428"/>
          </a:xfrm>
          <a:prstGeom prst="rect">
            <a:avLst/>
          </a:prstGeom>
          <a:noFill/>
        </p:spPr>
        <p:txBody>
          <a:bodyPr wrap="square">
            <a:spAutoFit/>
          </a:bodyPr>
          <a:lstStyle/>
          <a:p>
            <a:pPr fontAlgn="auto">
              <a:spcBef>
                <a:spcPts val="0"/>
              </a:spcBef>
              <a:spcAft>
                <a:spcPts val="0"/>
              </a:spcAft>
              <a:buClr>
                <a:schemeClr val="accent1"/>
              </a:buClr>
              <a:defRPr/>
            </a:pPr>
            <a:r>
              <a:rPr lang="en-US" sz="2400" b="0" dirty="0" smtClean="0">
                <a:latin typeface="+mn-lt"/>
              </a:rPr>
              <a:t>Includes -</a:t>
            </a:r>
            <a:endParaRPr lang="en-US" sz="2400" b="0" dirty="0">
              <a:latin typeface="+mn-lt"/>
            </a:endParaRPr>
          </a:p>
          <a:p>
            <a:pPr marL="231775" indent="-231775" fontAlgn="auto">
              <a:spcBef>
                <a:spcPts val="0"/>
              </a:spcBef>
              <a:spcAft>
                <a:spcPts val="600"/>
              </a:spcAft>
              <a:buClr>
                <a:schemeClr val="accent3"/>
              </a:buClr>
              <a:buFont typeface="Wingdings" pitchFamily="2" charset="2"/>
              <a:buChar char="ü"/>
              <a:defRPr/>
            </a:pPr>
            <a:r>
              <a:rPr lang="en-US" sz="2400" b="0" dirty="0">
                <a:latin typeface="+mn-lt"/>
              </a:rPr>
              <a:t>Confirmation Number</a:t>
            </a:r>
          </a:p>
          <a:p>
            <a:pPr marL="231775" indent="-231775" fontAlgn="auto">
              <a:spcBef>
                <a:spcPts val="0"/>
              </a:spcBef>
              <a:spcAft>
                <a:spcPts val="600"/>
              </a:spcAft>
              <a:buClr>
                <a:schemeClr val="accent3"/>
              </a:buClr>
              <a:buFont typeface="Wingdings" pitchFamily="2" charset="2"/>
              <a:buChar char="ü"/>
              <a:defRPr/>
            </a:pPr>
            <a:r>
              <a:rPr lang="en-US" sz="2400" b="0" dirty="0" smtClean="0">
                <a:latin typeface="+mn-lt"/>
              </a:rPr>
              <a:t>EFC </a:t>
            </a:r>
            <a:r>
              <a:rPr lang="en-US" sz="2400" b="0" dirty="0">
                <a:latin typeface="+mn-lt"/>
              </a:rPr>
              <a:t>estimate</a:t>
            </a:r>
          </a:p>
          <a:p>
            <a:pPr marL="231775" indent="-231775" fontAlgn="auto">
              <a:spcBef>
                <a:spcPts val="0"/>
              </a:spcBef>
              <a:spcAft>
                <a:spcPts val="600"/>
              </a:spcAft>
              <a:buClr>
                <a:schemeClr val="accent3"/>
              </a:buClr>
              <a:buFont typeface="Wingdings" pitchFamily="2" charset="2"/>
              <a:buChar char="ü"/>
              <a:defRPr/>
            </a:pPr>
            <a:r>
              <a:rPr lang="en-US" sz="2400" b="0" dirty="0">
                <a:latin typeface="+mn-lt"/>
              </a:rPr>
              <a:t>Pell Grant and Direct Loan estimates</a:t>
            </a:r>
          </a:p>
          <a:p>
            <a:pPr marL="231775" indent="-231775" fontAlgn="auto">
              <a:spcBef>
                <a:spcPts val="0"/>
              </a:spcBef>
              <a:spcAft>
                <a:spcPts val="600"/>
              </a:spcAft>
              <a:buClr>
                <a:schemeClr val="accent3"/>
              </a:buClr>
              <a:buFont typeface="Wingdings" pitchFamily="2" charset="2"/>
              <a:buChar char="ü"/>
              <a:defRPr/>
            </a:pPr>
            <a:r>
              <a:rPr lang="en-US" sz="2400" b="0" dirty="0">
                <a:latin typeface="+mn-lt"/>
              </a:rPr>
              <a:t>Option for parents to transfer info to an application for a sibling</a:t>
            </a:r>
          </a:p>
          <a:p>
            <a:pPr marL="231775" indent="-231775" fontAlgn="auto">
              <a:spcBef>
                <a:spcPts val="0"/>
              </a:spcBef>
              <a:spcAft>
                <a:spcPts val="600"/>
              </a:spcAft>
              <a:buClr>
                <a:schemeClr val="accent3"/>
              </a:buClr>
              <a:buFont typeface="Wingdings" pitchFamily="2" charset="2"/>
              <a:buChar char="ü"/>
              <a:defRPr/>
            </a:pPr>
            <a:r>
              <a:rPr lang="en-US" sz="2400" b="0" dirty="0" smtClean="0">
                <a:latin typeface="+mn-lt"/>
              </a:rPr>
              <a:t>Rates </a:t>
            </a:r>
            <a:r>
              <a:rPr lang="en-US" sz="2400" b="0" dirty="0">
                <a:latin typeface="+mn-lt"/>
              </a:rPr>
              <a:t>for each college on the </a:t>
            </a:r>
            <a:r>
              <a:rPr lang="en-US" sz="2400" b="0" dirty="0" smtClean="0">
                <a:latin typeface="+mn-lt"/>
              </a:rPr>
              <a:t>FAFSA</a:t>
            </a:r>
          </a:p>
        </p:txBody>
      </p:sp>
      <p:pic>
        <p:nvPicPr>
          <p:cNvPr id="8" name="Picture 7" descr="2017-2018 FOTW “Confirmation Page”&#10;&#10;Parents of dependent students are offered the option to transfer the parents’ data into another student’s new FAFSA. The link is found on the “Confirmation Page.” &#10;&#10;If the applicant leaves the confirmation page before they click this link they will not be able to return to transfer data to the application of a sibling."/>
          <p:cNvPicPr>
            <a:picLocks noChangeAspect="1"/>
          </p:cNvPicPr>
          <p:nvPr/>
        </p:nvPicPr>
        <p:blipFill>
          <a:blip r:embed="rId3"/>
          <a:stretch>
            <a:fillRect/>
          </a:stretch>
        </p:blipFill>
        <p:spPr>
          <a:xfrm>
            <a:off x="3516222" y="304800"/>
            <a:ext cx="5322978" cy="5410199"/>
          </a:xfrm>
          <a:prstGeom prst="rect">
            <a:avLst/>
          </a:prstGeom>
        </p:spPr>
      </p:pic>
      <p:sp>
        <p:nvSpPr>
          <p:cNvPr id="7" name="Down Arrow 6"/>
          <p:cNvSpPr/>
          <p:nvPr/>
        </p:nvSpPr>
        <p:spPr>
          <a:xfrm rot="18943240">
            <a:off x="3211422" y="914401"/>
            <a:ext cx="304800" cy="1066800"/>
          </a:xfrm>
          <a:prstGeom prst="downArrow">
            <a:avLst>
              <a:gd name="adj1" fmla="val 13964"/>
              <a:gd name="adj2" fmla="val 105856"/>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517888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grpSp>
        <p:nvGrpSpPr>
          <p:cNvPr id="4" name="Group 3" descr="2017-2018 FOTW “My FAFSA” page when an application has been submitted. &#10;&#10;The applicant has several choices (highlighted in screenshot). The applicant can make a correction by choosing “Make FAFSA Corrections” or view and print his/her Student Aid Report (SAR) in one of two formats by selecting “View or Print your Student Aid Report (SAR).”&#10;&#10;If he/she chooses “Make FAFSA Corrections,” they will be taken to a page asking them for his/her FSA ID Username, FSA ID Password and Save Key. &#10;&#10;Choosing “View or Print your Student Aid Report” will take the applicant to a page asking for his/her FSA ID Username, FSA ID password. From there, the applicant will be able to view his/her SAR.&#10;"/>
          <p:cNvGrpSpPr/>
          <p:nvPr/>
        </p:nvGrpSpPr>
        <p:grpSpPr>
          <a:xfrm>
            <a:off x="381000" y="304800"/>
            <a:ext cx="7486650" cy="6781800"/>
            <a:chOff x="828675" y="32084"/>
            <a:chExt cx="7486650" cy="6781800"/>
          </a:xfrm>
        </p:grpSpPr>
        <p:pic>
          <p:nvPicPr>
            <p:cNvPr id="5" name="Picture 4" descr="Screenshot of 2017-2018 FOTW “My FAFSA” page after an application has been submitted. Applicant choices (Make FAFSA Corrections, View or Print Your Student Aid Report) are highlighted. &#10;"/>
            <p:cNvPicPr>
              <a:picLocks noChangeAspect="1"/>
            </p:cNvPicPr>
            <p:nvPr/>
          </p:nvPicPr>
          <p:blipFill>
            <a:blip r:embed="rId3"/>
            <a:stretch>
              <a:fillRect/>
            </a:stretch>
          </p:blipFill>
          <p:spPr>
            <a:xfrm>
              <a:off x="828675" y="32084"/>
              <a:ext cx="7486650" cy="6781800"/>
            </a:xfrm>
            <a:prstGeom prst="rect">
              <a:avLst/>
            </a:prstGeom>
          </p:spPr>
        </p:pic>
        <p:cxnSp>
          <p:nvCxnSpPr>
            <p:cNvPr id="6" name="Straight Arrow Connector 5"/>
            <p:cNvCxnSpPr/>
            <p:nvPr/>
          </p:nvCxnSpPr>
          <p:spPr>
            <a:xfrm flipH="1">
              <a:off x="3116646" y="3422984"/>
              <a:ext cx="1666875" cy="3639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1" name="TextBox 10"/>
          <p:cNvSpPr txBox="1"/>
          <p:nvPr/>
        </p:nvSpPr>
        <p:spPr>
          <a:xfrm>
            <a:off x="4367377" y="3416033"/>
            <a:ext cx="2743200" cy="923330"/>
          </a:xfrm>
          <a:prstGeom prst="rect">
            <a:avLst/>
          </a:prstGeom>
          <a:noFill/>
        </p:spPr>
        <p:txBody>
          <a:bodyPr wrap="square" rtlCol="0">
            <a:spAutoFit/>
          </a:bodyPr>
          <a:lstStyle/>
          <a:p>
            <a:r>
              <a:rPr lang="en-US" b="1" dirty="0" smtClean="0">
                <a:solidFill>
                  <a:srgbClr val="FF0000"/>
                </a:solidFill>
              </a:rPr>
              <a:t>You can print the Student Aid Report or Make Corrections.</a:t>
            </a:r>
            <a:endParaRPr lang="en-US" b="1" dirty="0">
              <a:solidFill>
                <a:srgbClr val="FF0000"/>
              </a:solidFill>
            </a:endParaRPr>
          </a:p>
        </p:txBody>
      </p:sp>
      <p:sp>
        <p:nvSpPr>
          <p:cNvPr id="12" name="Left Arrow 11"/>
          <p:cNvSpPr/>
          <p:nvPr/>
        </p:nvSpPr>
        <p:spPr>
          <a:xfrm rot="20345340">
            <a:off x="4729125" y="168535"/>
            <a:ext cx="3391057" cy="16892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“Processing” when first submitted</a:t>
            </a:r>
          </a:p>
          <a:p>
            <a:pPr algn="ctr"/>
            <a:r>
              <a:rPr lang="en-US" dirty="0" smtClean="0"/>
              <a:t>@ 48 – 72 hours</a:t>
            </a:r>
            <a:endParaRPr lang="en-US" dirty="0"/>
          </a:p>
        </p:txBody>
      </p:sp>
    </p:spTree>
    <p:extLst>
      <p:ext uri="{BB962C8B-B14F-4D97-AF65-F5344CB8AC3E}">
        <p14:creationId xmlns:p14="http://schemas.microsoft.com/office/powerpoint/2010/main" val="3106618056"/>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4"/>
          <p:cNvSpPr>
            <a:spLocks noGrp="1" noChangeArrowheads="1"/>
          </p:cNvSpPr>
          <p:nvPr>
            <p:ph type="title"/>
          </p:nvPr>
        </p:nvSpPr>
        <p:spPr>
          <a:xfrm>
            <a:off x="304800" y="76200"/>
            <a:ext cx="8229600" cy="1009650"/>
          </a:xfrm>
          <a:noFill/>
        </p:spPr>
        <p:txBody>
          <a:bodyPr lIns="90488" tIns="44450" rIns="90488" bIns="44450">
            <a:normAutofit/>
          </a:bodyPr>
          <a:lstStyle/>
          <a:p>
            <a:pPr marL="280988" indent="-280988">
              <a:lnSpc>
                <a:spcPct val="95000"/>
              </a:lnSpc>
              <a:spcBef>
                <a:spcPct val="10000"/>
              </a:spcBef>
            </a:pPr>
            <a:r>
              <a:rPr lang="en-US" sz="4000" b="1" dirty="0"/>
              <a:t>Role of Financial </a:t>
            </a:r>
            <a:r>
              <a:rPr lang="en-US" sz="4000" b="1" dirty="0" smtClean="0"/>
              <a:t>Aid Office</a:t>
            </a:r>
            <a:endParaRPr lang="en-US" sz="4000" b="1" dirty="0"/>
          </a:p>
        </p:txBody>
      </p:sp>
      <p:sp>
        <p:nvSpPr>
          <p:cNvPr id="33798" name="Rectangle 5"/>
          <p:cNvSpPr>
            <a:spLocks noGrp="1" noChangeArrowheads="1"/>
          </p:cNvSpPr>
          <p:nvPr>
            <p:ph idx="1"/>
          </p:nvPr>
        </p:nvSpPr>
        <p:spPr>
          <a:xfrm>
            <a:off x="381000" y="1219200"/>
            <a:ext cx="8305800" cy="4876800"/>
          </a:xfrm>
          <a:noFill/>
        </p:spPr>
        <p:txBody>
          <a:bodyPr lIns="90488" tIns="44450" rIns="90488" bIns="44450">
            <a:normAutofit/>
          </a:bodyPr>
          <a:lstStyle/>
          <a:p>
            <a:pPr marL="681038" lvl="1" indent="-280988">
              <a:lnSpc>
                <a:spcPct val="95000"/>
              </a:lnSpc>
              <a:spcBef>
                <a:spcPct val="10000"/>
              </a:spcBef>
            </a:pPr>
            <a:r>
              <a:rPr lang="en-US" sz="2000" b="1" dirty="0" smtClean="0"/>
              <a:t>Reviews FAFSA information for accuracy</a:t>
            </a:r>
          </a:p>
          <a:p>
            <a:pPr marL="400050" lvl="1" indent="0">
              <a:lnSpc>
                <a:spcPct val="95000"/>
              </a:lnSpc>
              <a:spcBef>
                <a:spcPct val="10000"/>
              </a:spcBef>
              <a:buNone/>
            </a:pPr>
            <a:endParaRPr lang="en-US" sz="2000" b="1" dirty="0" smtClean="0"/>
          </a:p>
          <a:p>
            <a:pPr marL="681038" lvl="1" indent="-280988">
              <a:lnSpc>
                <a:spcPct val="95000"/>
              </a:lnSpc>
              <a:spcBef>
                <a:spcPct val="10000"/>
              </a:spcBef>
            </a:pPr>
            <a:r>
              <a:rPr lang="en-US" sz="2000" b="1" dirty="0" smtClean="0"/>
              <a:t>Verification: </a:t>
            </a:r>
            <a:r>
              <a:rPr lang="en-US" sz="2000" b="1" u="sng" dirty="0" smtClean="0"/>
              <a:t>may</a:t>
            </a:r>
            <a:r>
              <a:rPr lang="en-US" sz="2000" b="1" dirty="0" smtClean="0"/>
              <a:t> request additional information/documentation</a:t>
            </a:r>
          </a:p>
          <a:p>
            <a:pPr marL="1081088" lvl="2" indent="-280988">
              <a:lnSpc>
                <a:spcPct val="95000"/>
              </a:lnSpc>
              <a:spcBef>
                <a:spcPct val="10000"/>
              </a:spcBef>
            </a:pPr>
            <a:r>
              <a:rPr lang="en-US" sz="2000" dirty="0" smtClean="0"/>
              <a:t>Income/tax data </a:t>
            </a:r>
            <a:r>
              <a:rPr lang="en-US" sz="2000" b="1" dirty="0" smtClean="0"/>
              <a:t>(IRS Tax Transcript)</a:t>
            </a:r>
          </a:p>
          <a:p>
            <a:pPr marL="1081088" lvl="2" indent="-280988">
              <a:lnSpc>
                <a:spcPct val="95000"/>
              </a:lnSpc>
              <a:spcBef>
                <a:spcPct val="10000"/>
              </a:spcBef>
            </a:pPr>
            <a:r>
              <a:rPr lang="en-US" sz="2000" dirty="0" smtClean="0"/>
              <a:t>Household Size/Number in College</a:t>
            </a:r>
          </a:p>
          <a:p>
            <a:pPr marL="1081088" lvl="2" indent="-280988">
              <a:lnSpc>
                <a:spcPct val="95000"/>
              </a:lnSpc>
              <a:spcBef>
                <a:spcPct val="10000"/>
              </a:spcBef>
            </a:pPr>
            <a:r>
              <a:rPr lang="en-US" sz="2000" dirty="0" smtClean="0"/>
              <a:t>High School Completion/Identify and Statement of Educational Purpose</a:t>
            </a:r>
          </a:p>
          <a:p>
            <a:pPr marL="800100" lvl="2" indent="0">
              <a:lnSpc>
                <a:spcPct val="95000"/>
              </a:lnSpc>
              <a:spcBef>
                <a:spcPct val="10000"/>
              </a:spcBef>
              <a:buNone/>
            </a:pPr>
            <a:endParaRPr lang="en-US" sz="2000" dirty="0" smtClean="0"/>
          </a:p>
          <a:p>
            <a:pPr marL="681038" lvl="1" indent="-280988">
              <a:lnSpc>
                <a:spcPct val="95000"/>
              </a:lnSpc>
              <a:spcBef>
                <a:spcPct val="10000"/>
              </a:spcBef>
            </a:pPr>
            <a:r>
              <a:rPr lang="en-US" sz="2000" b="1" dirty="0" smtClean="0"/>
              <a:t>Determine eligibility for financial aid</a:t>
            </a:r>
          </a:p>
          <a:p>
            <a:pPr marL="1081088" lvl="2" indent="-280988">
              <a:lnSpc>
                <a:spcPct val="95000"/>
              </a:lnSpc>
              <a:spcBef>
                <a:spcPct val="10000"/>
              </a:spcBef>
            </a:pPr>
            <a:r>
              <a:rPr lang="en-US" sz="2000" dirty="0" smtClean="0"/>
              <a:t>Sends (</a:t>
            </a:r>
            <a:r>
              <a:rPr lang="en-US" sz="2000" b="1" u="sng" dirty="0" smtClean="0">
                <a:solidFill>
                  <a:srgbClr val="FF0000"/>
                </a:solidFill>
              </a:rPr>
              <a:t>usually by email</a:t>
            </a:r>
            <a:r>
              <a:rPr lang="en-US" sz="2000" dirty="0" smtClean="0"/>
              <a:t>) an </a:t>
            </a:r>
            <a:r>
              <a:rPr lang="en-US" sz="2000" b="1" u="sng" dirty="0" smtClean="0"/>
              <a:t>Award Notification </a:t>
            </a:r>
            <a:r>
              <a:rPr lang="en-US" sz="2000" dirty="0" smtClean="0"/>
              <a:t>which includes:</a:t>
            </a:r>
          </a:p>
          <a:p>
            <a:pPr marL="1662113" lvl="3">
              <a:lnSpc>
                <a:spcPct val="95000"/>
              </a:lnSpc>
            </a:pPr>
            <a:r>
              <a:rPr lang="en-US" dirty="0" smtClean="0"/>
              <a:t>Amount of student’s financial need</a:t>
            </a:r>
          </a:p>
          <a:p>
            <a:pPr marL="1662113" lvl="3">
              <a:lnSpc>
                <a:spcPct val="95000"/>
              </a:lnSpc>
            </a:pPr>
            <a:r>
              <a:rPr lang="en-US" dirty="0" smtClean="0"/>
              <a:t>Aid awarded from which programs</a:t>
            </a:r>
          </a:p>
          <a:p>
            <a:pPr marL="1662113" lvl="3">
              <a:lnSpc>
                <a:spcPct val="95000"/>
              </a:lnSpc>
            </a:pPr>
            <a:r>
              <a:rPr lang="en-US" dirty="0" smtClean="0"/>
              <a:t>How and when aid will be disbursed</a:t>
            </a:r>
          </a:p>
          <a:p>
            <a:pPr marL="1662113" lvl="3">
              <a:lnSpc>
                <a:spcPct val="95000"/>
              </a:lnSpc>
            </a:pPr>
            <a:r>
              <a:rPr lang="en-US" dirty="0" smtClean="0"/>
              <a:t>Terms and conditions of student’s award</a:t>
            </a:r>
          </a:p>
        </p:txBody>
      </p:sp>
      <p:sp>
        <p:nvSpPr>
          <p:cNvPr id="33795" name="Rectangle 2"/>
          <p:cNvSpPr>
            <a:spLocks noChangeArrowheads="1"/>
          </p:cNvSpPr>
          <p:nvPr/>
        </p:nvSpPr>
        <p:spPr bwMode="auto">
          <a:xfrm>
            <a:off x="122555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3796" name="Rectangle 3"/>
          <p:cNvSpPr>
            <a:spLocks noChangeArrowheads="1"/>
          </p:cNvSpPr>
          <p:nvPr/>
        </p:nvSpPr>
        <p:spPr bwMode="auto">
          <a:xfrm>
            <a:off x="366395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941961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Federal Grant that does not have to be repaid</a:t>
            </a:r>
          </a:p>
          <a:p>
            <a:r>
              <a:rPr lang="en-US" dirty="0" smtClean="0"/>
              <a:t>Awarded to the neediest students</a:t>
            </a:r>
          </a:p>
          <a:p>
            <a:r>
              <a:rPr lang="en-US" dirty="0" smtClean="0"/>
              <a:t>If eligible, will see estimated award on the confirmation page. </a:t>
            </a:r>
          </a:p>
          <a:p>
            <a:r>
              <a:rPr lang="en-US" dirty="0" smtClean="0"/>
              <a:t>Maximum award amount for 2017-2018</a:t>
            </a:r>
          </a:p>
          <a:p>
            <a:pPr lvl="1"/>
            <a:r>
              <a:rPr lang="en-US" b="1" dirty="0" smtClean="0"/>
              <a:t>$5920</a:t>
            </a:r>
          </a:p>
          <a:p>
            <a:r>
              <a:rPr lang="en-US" dirty="0" smtClean="0"/>
              <a:t>Maximum EFC for Pell Eligibility</a:t>
            </a:r>
          </a:p>
          <a:p>
            <a:pPr lvl="1"/>
            <a:r>
              <a:rPr lang="en-US" b="1" dirty="0" smtClean="0"/>
              <a:t>5328</a:t>
            </a:r>
            <a:endParaRPr lang="en-US" b="1" dirty="0"/>
          </a:p>
        </p:txBody>
      </p:sp>
      <p:sp>
        <p:nvSpPr>
          <p:cNvPr id="3" name="Title 2"/>
          <p:cNvSpPr>
            <a:spLocks noGrp="1"/>
          </p:cNvSpPr>
          <p:nvPr>
            <p:ph type="title"/>
          </p:nvPr>
        </p:nvSpPr>
        <p:spPr/>
        <p:txBody>
          <a:bodyPr/>
          <a:lstStyle/>
          <a:p>
            <a:r>
              <a:rPr lang="en-US" dirty="0" smtClean="0"/>
              <a:t>Federal Pell Grant</a:t>
            </a:r>
            <a:endParaRPr lang="en-US" dirty="0"/>
          </a:p>
        </p:txBody>
      </p:sp>
    </p:spTree>
    <p:extLst>
      <p:ext uri="{BB962C8B-B14F-4D97-AF65-F5344CB8AC3E}">
        <p14:creationId xmlns:p14="http://schemas.microsoft.com/office/powerpoint/2010/main" val="118329336"/>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pPr eaLnBrk="1" hangingPunct="1"/>
            <a:r>
              <a:rPr lang="en-US" dirty="0" smtClean="0"/>
              <a:t>Student Loans</a:t>
            </a:r>
          </a:p>
        </p:txBody>
      </p:sp>
      <p:sp>
        <p:nvSpPr>
          <p:cNvPr id="37890" name="Rectangle 3"/>
          <p:cNvSpPr>
            <a:spLocks noGrp="1" noChangeArrowheads="1"/>
          </p:cNvSpPr>
          <p:nvPr>
            <p:ph type="body" idx="1"/>
          </p:nvPr>
        </p:nvSpPr>
        <p:spPr/>
        <p:txBody>
          <a:bodyPr>
            <a:normAutofit fontScale="85000" lnSpcReduction="20000"/>
          </a:bodyPr>
          <a:lstStyle/>
          <a:p>
            <a:pPr eaLnBrk="1" hangingPunct="1">
              <a:spcAft>
                <a:spcPct val="30000"/>
              </a:spcAft>
            </a:pPr>
            <a:r>
              <a:rPr lang="en-US" dirty="0" smtClean="0"/>
              <a:t>Federal Direct Student Loans</a:t>
            </a:r>
          </a:p>
          <a:p>
            <a:pPr lvl="1">
              <a:spcAft>
                <a:spcPct val="30000"/>
              </a:spcAft>
            </a:pPr>
            <a:r>
              <a:rPr lang="en-US" dirty="0" smtClean="0"/>
              <a:t>Students name only</a:t>
            </a:r>
          </a:p>
          <a:p>
            <a:pPr lvl="1">
              <a:spcAft>
                <a:spcPct val="30000"/>
              </a:spcAft>
            </a:pPr>
            <a:r>
              <a:rPr lang="en-US" dirty="0" smtClean="0"/>
              <a:t>Borrowed directly from the Federal Government</a:t>
            </a:r>
          </a:p>
          <a:p>
            <a:pPr lvl="1">
              <a:spcAft>
                <a:spcPct val="30000"/>
              </a:spcAft>
            </a:pPr>
            <a:r>
              <a:rPr lang="en-US" u="sng" dirty="0" smtClean="0"/>
              <a:t>Subsidized</a:t>
            </a:r>
            <a:r>
              <a:rPr lang="en-US" dirty="0" smtClean="0"/>
              <a:t>: </a:t>
            </a:r>
            <a:r>
              <a:rPr lang="en-US" sz="2600" dirty="0" smtClean="0"/>
              <a:t>based on need/interest paid while in school</a:t>
            </a:r>
          </a:p>
          <a:p>
            <a:pPr lvl="1">
              <a:spcAft>
                <a:spcPct val="30000"/>
              </a:spcAft>
            </a:pPr>
            <a:r>
              <a:rPr lang="en-US" u="sng" dirty="0" smtClean="0"/>
              <a:t>Unsubsidized</a:t>
            </a:r>
            <a:r>
              <a:rPr lang="en-US" dirty="0" smtClean="0"/>
              <a:t>: </a:t>
            </a:r>
            <a:r>
              <a:rPr lang="en-US" sz="2600" dirty="0" smtClean="0"/>
              <a:t>not based on need/interest accrues </a:t>
            </a:r>
          </a:p>
          <a:p>
            <a:pPr lvl="1">
              <a:spcAft>
                <a:spcPct val="30000"/>
              </a:spcAft>
            </a:pPr>
            <a:r>
              <a:rPr lang="en-US" b="1" dirty="0" smtClean="0"/>
              <a:t>Maximum Freshman eligibility = $5500/year</a:t>
            </a:r>
          </a:p>
          <a:p>
            <a:pPr lvl="1">
              <a:spcAft>
                <a:spcPct val="30000"/>
              </a:spcAft>
            </a:pPr>
            <a:r>
              <a:rPr lang="en-US" dirty="0" smtClean="0"/>
              <a:t>No payments until 6 months after graduation</a:t>
            </a:r>
          </a:p>
          <a:p>
            <a:pPr lvl="1">
              <a:spcAft>
                <a:spcPct val="30000"/>
              </a:spcAft>
            </a:pPr>
            <a:r>
              <a:rPr lang="en-US" dirty="0" smtClean="0"/>
              <a:t>Interest Rate variable </a:t>
            </a:r>
          </a:p>
          <a:p>
            <a:pPr lvl="2">
              <a:spcAft>
                <a:spcPct val="30000"/>
              </a:spcAft>
            </a:pPr>
            <a:r>
              <a:rPr lang="en-US" b="1" dirty="0" smtClean="0"/>
              <a:t>Rate 7/1/16 – 6/30/17 =  3.76%</a:t>
            </a:r>
          </a:p>
        </p:txBody>
      </p:sp>
    </p:spTree>
    <p:extLst>
      <p:ext uri="{BB962C8B-B14F-4D97-AF65-F5344CB8AC3E}">
        <p14:creationId xmlns:p14="http://schemas.microsoft.com/office/powerpoint/2010/main" val="559481762"/>
      </p:ext>
    </p:extLst>
  </p:cSld>
  <p:clrMapOvr>
    <a:masterClrMapping/>
  </p:clrMapOvr>
  <p:transition spd="slow">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Loans</a:t>
            </a:r>
            <a:endParaRPr lang="en-US" dirty="0"/>
          </a:p>
        </p:txBody>
      </p:sp>
      <p:sp>
        <p:nvSpPr>
          <p:cNvPr id="3" name="Content Placeholder 2"/>
          <p:cNvSpPr>
            <a:spLocks noGrp="1"/>
          </p:cNvSpPr>
          <p:nvPr>
            <p:ph idx="1"/>
          </p:nvPr>
        </p:nvSpPr>
        <p:spPr/>
        <p:txBody>
          <a:bodyPr/>
          <a:lstStyle/>
          <a:p>
            <a:r>
              <a:rPr lang="en-US" dirty="0" smtClean="0"/>
              <a:t>Federal Direct Parent Loan (PLUS)</a:t>
            </a:r>
          </a:p>
          <a:p>
            <a:pPr lvl="1"/>
            <a:r>
              <a:rPr lang="en-US" dirty="0" smtClean="0"/>
              <a:t>Parent’s name only</a:t>
            </a:r>
          </a:p>
          <a:p>
            <a:pPr lvl="1"/>
            <a:r>
              <a:rPr lang="en-US" dirty="0" smtClean="0"/>
              <a:t>Borrowed directly from the Federal Government</a:t>
            </a:r>
          </a:p>
          <a:p>
            <a:pPr lvl="1"/>
            <a:r>
              <a:rPr lang="en-US" dirty="0" smtClean="0"/>
              <a:t>Requires a credit check</a:t>
            </a:r>
          </a:p>
          <a:p>
            <a:pPr lvl="1"/>
            <a:r>
              <a:rPr lang="en-US" b="1" dirty="0" smtClean="0"/>
              <a:t>Maximum amount = Cost minus other aid</a:t>
            </a:r>
          </a:p>
          <a:p>
            <a:pPr lvl="1"/>
            <a:r>
              <a:rPr lang="en-US" dirty="0"/>
              <a:t>Option to defer payment while student is enrolled</a:t>
            </a:r>
          </a:p>
          <a:p>
            <a:pPr lvl="1"/>
            <a:r>
              <a:rPr lang="en-US" dirty="0" smtClean="0"/>
              <a:t>Interest rate variable </a:t>
            </a:r>
          </a:p>
          <a:p>
            <a:pPr lvl="2">
              <a:spcAft>
                <a:spcPct val="30000"/>
              </a:spcAft>
            </a:pPr>
            <a:r>
              <a:rPr lang="en-US" b="1" dirty="0"/>
              <a:t>Rate </a:t>
            </a:r>
            <a:r>
              <a:rPr lang="en-US" b="1" dirty="0" smtClean="0"/>
              <a:t>7/1/16 </a:t>
            </a:r>
            <a:r>
              <a:rPr lang="en-US" b="1" dirty="0"/>
              <a:t>– </a:t>
            </a:r>
            <a:r>
              <a:rPr lang="en-US" b="1" dirty="0" smtClean="0"/>
              <a:t>6/30/17 </a:t>
            </a:r>
            <a:r>
              <a:rPr lang="en-US" b="1" dirty="0"/>
              <a:t>=  </a:t>
            </a:r>
            <a:r>
              <a:rPr lang="en-US" b="1" dirty="0" smtClean="0"/>
              <a:t>6.31%</a:t>
            </a:r>
            <a:endParaRPr lang="en-US" b="1" dirty="0"/>
          </a:p>
          <a:p>
            <a:pPr lvl="1"/>
            <a:endParaRPr lang="en-US" dirty="0"/>
          </a:p>
        </p:txBody>
      </p:sp>
    </p:spTree>
    <p:extLst>
      <p:ext uri="{BB962C8B-B14F-4D97-AF65-F5344CB8AC3E}">
        <p14:creationId xmlns:p14="http://schemas.microsoft.com/office/powerpoint/2010/main" val="2394090022"/>
      </p:ext>
    </p:extLst>
  </p:cSld>
  <p:clrMapOvr>
    <a:masterClrMapping/>
  </p:clrMapOvr>
  <p:transition spd="slow">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dirty="0"/>
              <a:t>Private Sources</a:t>
            </a:r>
          </a:p>
        </p:txBody>
      </p:sp>
      <p:sp>
        <p:nvSpPr>
          <p:cNvPr id="50178" name="Rectangle 3"/>
          <p:cNvSpPr>
            <a:spLocks noGrp="1" noChangeArrowheads="1"/>
          </p:cNvSpPr>
          <p:nvPr>
            <p:ph idx="1"/>
          </p:nvPr>
        </p:nvSpPr>
        <p:spPr>
          <a:xfrm>
            <a:off x="152400" y="1295400"/>
            <a:ext cx="8610600" cy="4525963"/>
          </a:xfrm>
        </p:spPr>
        <p:txBody>
          <a:bodyPr>
            <a:normAutofit fontScale="55000" lnSpcReduction="20000"/>
          </a:bodyPr>
          <a:lstStyle/>
          <a:p>
            <a:pPr>
              <a:spcBef>
                <a:spcPct val="100000"/>
              </a:spcBef>
            </a:pPr>
            <a:r>
              <a:rPr lang="en-US" b="1" dirty="0">
                <a:latin typeface="Arial" panose="020B0604020202020204" pitchFamily="34" charset="0"/>
                <a:cs typeface="Arial" panose="020B0604020202020204" pitchFamily="34" charset="0"/>
              </a:rPr>
              <a:t>Companies may have scholarships available to the children of </a:t>
            </a:r>
            <a:r>
              <a:rPr lang="en-US" b="1" dirty="0" smtClean="0">
                <a:latin typeface="Arial" panose="020B0604020202020204" pitchFamily="34" charset="0"/>
                <a:cs typeface="Arial" panose="020B0604020202020204" pitchFamily="34" charset="0"/>
              </a:rPr>
              <a:t>employees</a:t>
            </a:r>
          </a:p>
          <a:p>
            <a:pPr>
              <a:spcBef>
                <a:spcPct val="100000"/>
              </a:spcBef>
            </a:pPr>
            <a:r>
              <a:rPr lang="en-US" b="1" dirty="0" smtClean="0">
                <a:latin typeface="Arial" panose="020B0604020202020204" pitchFamily="34" charset="0"/>
                <a:cs typeface="Arial" panose="020B0604020202020204" pitchFamily="34" charset="0"/>
              </a:rPr>
              <a:t>Companies </a:t>
            </a:r>
            <a:r>
              <a:rPr lang="en-US" b="1" dirty="0">
                <a:latin typeface="Arial" panose="020B0604020202020204" pitchFamily="34" charset="0"/>
                <a:cs typeface="Arial" panose="020B0604020202020204" pitchFamily="34" charset="0"/>
              </a:rPr>
              <a:t>may have educational benefits for their </a:t>
            </a:r>
            <a:r>
              <a:rPr lang="en-US" b="1" dirty="0" smtClean="0">
                <a:latin typeface="Arial" panose="020B0604020202020204" pitchFamily="34" charset="0"/>
                <a:cs typeface="Arial" panose="020B0604020202020204" pitchFamily="34" charset="0"/>
              </a:rPr>
              <a:t>employees</a:t>
            </a:r>
          </a:p>
          <a:p>
            <a:pPr>
              <a:spcBef>
                <a:spcPct val="100000"/>
              </a:spcBef>
            </a:pPr>
            <a:r>
              <a:rPr lang="en-US" b="1" dirty="0" smtClean="0">
                <a:latin typeface="Arial" panose="020B0604020202020204" pitchFamily="34" charset="0"/>
                <a:cs typeface="Arial" panose="020B0604020202020204" pitchFamily="34" charset="0"/>
              </a:rPr>
              <a:t>Foundations</a:t>
            </a:r>
            <a:r>
              <a:rPr lang="en-US" b="1" dirty="0">
                <a:latin typeface="Arial" panose="020B0604020202020204" pitchFamily="34" charset="0"/>
                <a:cs typeface="Arial" panose="020B0604020202020204" pitchFamily="34" charset="0"/>
              </a:rPr>
              <a:t>, businesses, charitable organizations</a:t>
            </a:r>
          </a:p>
          <a:p>
            <a:pPr eaLnBrk="1" hangingPunct="1">
              <a:spcBef>
                <a:spcPts val="3600"/>
              </a:spcBef>
            </a:pPr>
            <a:r>
              <a:rPr lang="en-US" b="1" dirty="0">
                <a:latin typeface="Arial" panose="020B0604020202020204" pitchFamily="34" charset="0"/>
                <a:cs typeface="Arial" panose="020B0604020202020204" pitchFamily="34" charset="0"/>
              </a:rPr>
              <a:t>Deadlines and application procedures vary widely</a:t>
            </a:r>
          </a:p>
          <a:p>
            <a:pPr>
              <a:spcBef>
                <a:spcPct val="70000"/>
              </a:spcBef>
            </a:pPr>
            <a:r>
              <a:rPr lang="en-US" b="1" dirty="0">
                <a:latin typeface="Arial" panose="020B0604020202020204" pitchFamily="34" charset="0"/>
                <a:cs typeface="Arial" panose="020B0604020202020204" pitchFamily="34" charset="0"/>
              </a:rPr>
              <a:t>Begin researching private aid sources </a:t>
            </a:r>
            <a:r>
              <a:rPr lang="en-US" b="1" dirty="0" smtClean="0">
                <a:latin typeface="Arial" panose="020B0604020202020204" pitchFamily="34" charset="0"/>
                <a:cs typeface="Arial" panose="020B0604020202020204" pitchFamily="34" charset="0"/>
              </a:rPr>
              <a:t>early</a:t>
            </a:r>
          </a:p>
          <a:p>
            <a:pPr>
              <a:spcBef>
                <a:spcPct val="70000"/>
              </a:spcBef>
            </a:pPr>
            <a:r>
              <a:rPr lang="en-US" b="1" dirty="0" smtClean="0">
                <a:latin typeface="Arial" panose="020B0604020202020204" pitchFamily="34" charset="0"/>
                <a:cs typeface="Arial" panose="020B0604020202020204" pitchFamily="34" charset="0"/>
              </a:rPr>
              <a:t>Research </a:t>
            </a:r>
            <a:r>
              <a:rPr lang="en-US" b="1" dirty="0">
                <a:latin typeface="Arial" panose="020B0604020202020204" pitchFamily="34" charset="0"/>
                <a:cs typeface="Arial" panose="020B0604020202020204" pitchFamily="34" charset="0"/>
              </a:rPr>
              <a:t>what is available in community</a:t>
            </a:r>
          </a:p>
          <a:p>
            <a:pPr>
              <a:spcBef>
                <a:spcPct val="70000"/>
              </a:spcBef>
            </a:pPr>
            <a:r>
              <a:rPr lang="en-US" b="1" dirty="0">
                <a:latin typeface="Arial" panose="020B0604020202020204" pitchFamily="34" charset="0"/>
                <a:cs typeface="Arial" panose="020B0604020202020204" pitchFamily="34" charset="0"/>
              </a:rPr>
              <a:t>To what organizations and churches do student and family belong?</a:t>
            </a:r>
          </a:p>
          <a:p>
            <a:pPr>
              <a:spcBef>
                <a:spcPct val="70000"/>
              </a:spcBef>
            </a:pPr>
            <a:r>
              <a:rPr lang="en-US" b="1" dirty="0">
                <a:latin typeface="Arial" panose="020B0604020202020204" pitchFamily="34" charset="0"/>
                <a:cs typeface="Arial" panose="020B0604020202020204" pitchFamily="34" charset="0"/>
              </a:rPr>
              <a:t>Application process usually occurs during spring of senior year</a:t>
            </a:r>
          </a:p>
          <a:p>
            <a:pPr>
              <a:spcBef>
                <a:spcPct val="70000"/>
              </a:spcBef>
            </a:pPr>
            <a:r>
              <a:rPr lang="en-US" b="1" dirty="0">
                <a:latin typeface="Arial" panose="020B0604020202020204" pitchFamily="34" charset="0"/>
                <a:cs typeface="Arial" panose="020B0604020202020204" pitchFamily="34" charset="0"/>
              </a:rPr>
              <a:t>Small scholarships add up!</a:t>
            </a:r>
          </a:p>
          <a:p>
            <a:pPr marL="0" indent="0" eaLnBrk="1" hangingPunct="1">
              <a:spcBef>
                <a:spcPts val="3600"/>
              </a:spcBef>
              <a:buNone/>
            </a:pPr>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2514600"/>
            <a:ext cx="1838325" cy="1133475"/>
          </a:xfrm>
          <a:prstGeom prst="rect">
            <a:avLst/>
          </a:prstGeom>
        </p:spPr>
      </p:pic>
    </p:spTree>
    <p:extLst>
      <p:ext uri="{BB962C8B-B14F-4D97-AF65-F5344CB8AC3E}">
        <p14:creationId xmlns:p14="http://schemas.microsoft.com/office/powerpoint/2010/main" val="4047753218"/>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dirty="0"/>
              <a:t>FAFSA</a:t>
            </a:r>
          </a:p>
        </p:txBody>
      </p:sp>
      <p:sp>
        <p:nvSpPr>
          <p:cNvPr id="24579" name="Rectangle 3"/>
          <p:cNvSpPr>
            <a:spLocks noGrp="1" noChangeArrowheads="1"/>
          </p:cNvSpPr>
          <p:nvPr>
            <p:ph idx="1"/>
          </p:nvPr>
        </p:nvSpPr>
        <p:spPr>
          <a:xfrm>
            <a:off x="152400" y="1143000"/>
            <a:ext cx="8686800" cy="4525963"/>
          </a:xfrm>
        </p:spPr>
        <p:txBody>
          <a:bodyPr>
            <a:normAutofit fontScale="92500" lnSpcReduction="10000"/>
          </a:bodyPr>
          <a:lstStyle/>
          <a:p>
            <a:pPr eaLnBrk="1" hangingPunct="1">
              <a:spcBef>
                <a:spcPct val="50000"/>
              </a:spcBef>
              <a:defRPr/>
            </a:pPr>
            <a:r>
              <a:rPr lang="en-US" dirty="0">
                <a:latin typeface="Arial" panose="020B0604020202020204" pitchFamily="34" charset="0"/>
                <a:cs typeface="Arial" panose="020B0604020202020204" pitchFamily="34" charset="0"/>
              </a:rPr>
              <a:t>May be filed at any time during an academic year, but no earlier than October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prior to the academic year for which the student requests aid</a:t>
            </a:r>
          </a:p>
          <a:p>
            <a:pPr eaLnBrk="1" hangingPunct="1">
              <a:spcBef>
                <a:spcPct val="50000"/>
              </a:spcBef>
              <a:defRPr/>
            </a:pPr>
            <a:r>
              <a:rPr lang="en-US" b="1" dirty="0">
                <a:latin typeface="Arial" panose="020B0604020202020204" pitchFamily="34" charset="0"/>
                <a:cs typeface="Arial" panose="020B0604020202020204" pitchFamily="34" charset="0"/>
              </a:rPr>
              <a:t>For the 2018–19 academic year, the FAFSA may be filed beginning October 1, 2017</a:t>
            </a:r>
            <a:endParaRPr lang="en-US" b="1" strike="sngStrike" dirty="0">
              <a:latin typeface="Arial" panose="020B0604020202020204" pitchFamily="34" charset="0"/>
              <a:cs typeface="Arial" panose="020B0604020202020204" pitchFamily="34" charset="0"/>
            </a:endParaRPr>
          </a:p>
          <a:p>
            <a:pPr eaLnBrk="1" hangingPunct="1">
              <a:spcBef>
                <a:spcPct val="50000"/>
              </a:spcBef>
              <a:defRPr/>
            </a:pPr>
            <a:r>
              <a:rPr lang="en-US" b="1" u="sng" dirty="0">
                <a:latin typeface="Arial" panose="020B0604020202020204" pitchFamily="34" charset="0"/>
                <a:cs typeface="Arial" panose="020B0604020202020204" pitchFamily="34" charset="0"/>
              </a:rPr>
              <a:t>Most colleges set FAFSA filing </a:t>
            </a:r>
            <a:r>
              <a:rPr lang="en-US" b="1" u="sng" dirty="0" smtClean="0">
                <a:latin typeface="Arial" panose="020B0604020202020204" pitchFamily="34" charset="0"/>
                <a:cs typeface="Arial" panose="020B0604020202020204" pitchFamily="34" charset="0"/>
              </a:rPr>
              <a:t>deadlines</a:t>
            </a:r>
          </a:p>
          <a:p>
            <a:pPr eaLnBrk="1" hangingPunct="1">
              <a:spcBef>
                <a:spcPct val="50000"/>
              </a:spcBef>
              <a:defRPr/>
            </a:pPr>
            <a:r>
              <a:rPr lang="en-US" b="1" u="sng" dirty="0" smtClean="0">
                <a:latin typeface="Arial" panose="020B0604020202020204" pitchFamily="34" charset="0"/>
                <a:cs typeface="Arial" panose="020B0604020202020204" pitchFamily="34" charset="0"/>
              </a:rPr>
              <a:t>Must Re-apply for aid every year starting October</a:t>
            </a:r>
            <a:endParaRPr lang="en-US" b="1" u="sng"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64016">
            <a:off x="7423378" y="107577"/>
            <a:ext cx="1409700" cy="1123950"/>
          </a:xfrm>
          <a:prstGeom prst="rect">
            <a:avLst/>
          </a:prstGeom>
        </p:spPr>
      </p:pic>
    </p:spTree>
    <p:extLst>
      <p:ext uri="{BB962C8B-B14F-4D97-AF65-F5344CB8AC3E}">
        <p14:creationId xmlns:p14="http://schemas.microsoft.com/office/powerpoint/2010/main" val="3500187259"/>
      </p:ext>
    </p:extLst>
  </p:cSld>
  <p:clrMapOvr>
    <a:masterClrMapping/>
  </p:clrMapOvr>
  <p:transition spd="slow">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81000" y="228600"/>
            <a:ext cx="8007350" cy="762000"/>
          </a:xfrm>
        </p:spPr>
        <p:txBody>
          <a:bodyPr/>
          <a:lstStyle/>
          <a:p>
            <a:r>
              <a:rPr lang="en-US" dirty="0" smtClean="0"/>
              <a:t>Scholarship Searches</a:t>
            </a:r>
          </a:p>
        </p:txBody>
      </p:sp>
      <p:sp>
        <p:nvSpPr>
          <p:cNvPr id="9220" name="Rectangle 3"/>
          <p:cNvSpPr>
            <a:spLocks noGrp="1" noChangeArrowheads="1"/>
          </p:cNvSpPr>
          <p:nvPr>
            <p:ph idx="1"/>
          </p:nvPr>
        </p:nvSpPr>
        <p:spPr>
          <a:xfrm>
            <a:off x="533400" y="1143000"/>
            <a:ext cx="7924800" cy="4724400"/>
          </a:xfrm>
        </p:spPr>
        <p:txBody>
          <a:bodyPr/>
          <a:lstStyle/>
          <a:p>
            <a:pPr>
              <a:lnSpc>
                <a:spcPct val="90000"/>
              </a:lnSpc>
              <a:spcBef>
                <a:spcPct val="35000"/>
              </a:spcBef>
            </a:pPr>
            <a:r>
              <a:rPr lang="en-US" dirty="0" err="1" smtClean="0"/>
              <a:t>FastWeb</a:t>
            </a:r>
            <a:endParaRPr lang="en-US" dirty="0" smtClean="0"/>
          </a:p>
          <a:p>
            <a:pPr lvl="1">
              <a:lnSpc>
                <a:spcPct val="90000"/>
              </a:lnSpc>
              <a:spcBef>
                <a:spcPct val="35000"/>
              </a:spcBef>
            </a:pPr>
            <a:r>
              <a:rPr lang="en-US" sz="3200" dirty="0" smtClean="0">
                <a:hlinkClick r:id="rId3"/>
              </a:rPr>
              <a:t>www.fastweb.com</a:t>
            </a:r>
            <a:r>
              <a:rPr lang="en-US" sz="3200" dirty="0" smtClean="0"/>
              <a:t> </a:t>
            </a:r>
          </a:p>
          <a:p>
            <a:pPr>
              <a:lnSpc>
                <a:spcPct val="90000"/>
              </a:lnSpc>
              <a:spcBef>
                <a:spcPct val="35000"/>
              </a:spcBef>
            </a:pPr>
            <a:r>
              <a:rPr lang="en-US" dirty="0" smtClean="0"/>
              <a:t>College Board FUND FINDER</a:t>
            </a:r>
          </a:p>
          <a:p>
            <a:pPr lvl="1">
              <a:lnSpc>
                <a:spcPct val="90000"/>
              </a:lnSpc>
              <a:spcBef>
                <a:spcPct val="35000"/>
              </a:spcBef>
            </a:pPr>
            <a:r>
              <a:rPr lang="en-US" sz="3200" dirty="0" smtClean="0">
                <a:hlinkClick r:id="rId4"/>
              </a:rPr>
              <a:t>www.collegeboard.org</a:t>
            </a:r>
            <a:r>
              <a:rPr lang="en-US" sz="3200" dirty="0" smtClean="0"/>
              <a:t> </a:t>
            </a:r>
          </a:p>
          <a:p>
            <a:pPr>
              <a:lnSpc>
                <a:spcPct val="90000"/>
              </a:lnSpc>
              <a:spcBef>
                <a:spcPct val="35000"/>
              </a:spcBef>
            </a:pPr>
            <a:r>
              <a:rPr lang="en-US" dirty="0" smtClean="0"/>
              <a:t>Scholarships.com</a:t>
            </a:r>
          </a:p>
          <a:p>
            <a:pPr lvl="1">
              <a:lnSpc>
                <a:spcPct val="90000"/>
              </a:lnSpc>
              <a:spcBef>
                <a:spcPct val="35000"/>
              </a:spcBef>
            </a:pPr>
            <a:r>
              <a:rPr lang="en-US" dirty="0" smtClean="0">
                <a:hlinkClick r:id="rId5"/>
              </a:rPr>
              <a:t>www.scholarships.com</a:t>
            </a:r>
            <a:r>
              <a:rPr lang="en-US" dirty="0" smtClean="0"/>
              <a:t> </a:t>
            </a:r>
          </a:p>
          <a:p>
            <a:pPr>
              <a:lnSpc>
                <a:spcPct val="90000"/>
              </a:lnSpc>
              <a:spcBef>
                <a:spcPct val="35000"/>
              </a:spcBef>
            </a:pPr>
            <a:r>
              <a:rPr lang="en-US" dirty="0" smtClean="0"/>
              <a:t>For additional reputable sites go to:</a:t>
            </a:r>
          </a:p>
          <a:p>
            <a:pPr lvl="1">
              <a:lnSpc>
                <a:spcPct val="90000"/>
              </a:lnSpc>
              <a:spcBef>
                <a:spcPct val="35000"/>
              </a:spcBef>
            </a:pPr>
            <a:r>
              <a:rPr lang="en-US" dirty="0" smtClean="0">
                <a:hlinkClick r:id="rId6"/>
              </a:rPr>
              <a:t>www.FINAID.org</a:t>
            </a:r>
            <a:r>
              <a:rPr lang="en-US" dirty="0" smtClean="0"/>
              <a:t>   </a:t>
            </a:r>
          </a:p>
        </p:txBody>
      </p:sp>
    </p:spTree>
    <p:extLst>
      <p:ext uri="{BB962C8B-B14F-4D97-AF65-F5344CB8AC3E}">
        <p14:creationId xmlns:p14="http://schemas.microsoft.com/office/powerpoint/2010/main" val="152877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p:cNvSpPr>
            <a:spLocks noGrp="1" noChangeArrowheads="1"/>
          </p:cNvSpPr>
          <p:nvPr>
            <p:ph type="title"/>
          </p:nvPr>
        </p:nvSpPr>
        <p:spPr/>
        <p:txBody>
          <a:bodyPr/>
          <a:lstStyle/>
          <a:p>
            <a:r>
              <a:rPr lang="en-US" b="1" dirty="0" smtClean="0"/>
              <a:t>Contact Information</a:t>
            </a:r>
          </a:p>
        </p:txBody>
      </p:sp>
      <p:sp>
        <p:nvSpPr>
          <p:cNvPr id="39940" name="Rectangle 5"/>
          <p:cNvSpPr>
            <a:spLocks noGrp="1" noChangeArrowheads="1"/>
          </p:cNvSpPr>
          <p:nvPr>
            <p:ph type="subTitle" idx="4294967295"/>
          </p:nvPr>
        </p:nvSpPr>
        <p:spPr>
          <a:xfrm>
            <a:off x="304800" y="1371600"/>
            <a:ext cx="8001000" cy="4038600"/>
          </a:xfrm>
        </p:spPr>
        <p:txBody>
          <a:bodyPr>
            <a:normAutofit fontScale="92500" lnSpcReduction="20000"/>
          </a:bodyPr>
          <a:lstStyle/>
          <a:p>
            <a:pPr marL="0" indent="0" algn="ctr">
              <a:lnSpc>
                <a:spcPct val="80000"/>
              </a:lnSpc>
              <a:buNone/>
            </a:pPr>
            <a:endParaRPr lang="en-US" sz="5400" dirty="0" smtClean="0"/>
          </a:p>
          <a:p>
            <a:pPr marL="0" indent="0" algn="ctr">
              <a:lnSpc>
                <a:spcPct val="80000"/>
              </a:lnSpc>
              <a:buNone/>
            </a:pPr>
            <a:r>
              <a:rPr lang="en-US" sz="5400" dirty="0" smtClean="0"/>
              <a:t>Faith Phillips</a:t>
            </a:r>
          </a:p>
          <a:p>
            <a:pPr marL="0" indent="0" algn="ctr">
              <a:lnSpc>
                <a:spcPct val="80000"/>
              </a:lnSpc>
              <a:buNone/>
            </a:pPr>
            <a:endParaRPr lang="en-US" sz="5400" dirty="0" smtClean="0"/>
          </a:p>
          <a:p>
            <a:pPr marL="0" indent="0" algn="ctr">
              <a:lnSpc>
                <a:spcPct val="80000"/>
              </a:lnSpc>
              <a:buNone/>
            </a:pPr>
            <a:r>
              <a:rPr lang="en-US" sz="5400" b="1" dirty="0" smtClean="0">
                <a:solidFill>
                  <a:srgbClr val="333399"/>
                </a:solidFill>
                <a:hlinkClick r:id="rId3"/>
              </a:rPr>
              <a:t>Phillips.495@osu.edu</a:t>
            </a:r>
            <a:endParaRPr lang="en-US" sz="5400" b="1" dirty="0" smtClean="0">
              <a:solidFill>
                <a:srgbClr val="333399"/>
              </a:solidFill>
            </a:endParaRPr>
          </a:p>
          <a:p>
            <a:pPr marL="0" indent="0" algn="ctr">
              <a:lnSpc>
                <a:spcPct val="80000"/>
              </a:lnSpc>
              <a:buNone/>
            </a:pPr>
            <a:endParaRPr lang="en-US" sz="5400" b="1" dirty="0" smtClean="0">
              <a:solidFill>
                <a:srgbClr val="333399"/>
              </a:solidFill>
            </a:endParaRPr>
          </a:p>
          <a:p>
            <a:pPr marL="0" indent="0" algn="ctr">
              <a:lnSpc>
                <a:spcPct val="80000"/>
              </a:lnSpc>
              <a:buNone/>
            </a:pPr>
            <a:r>
              <a:rPr lang="en-US" sz="5400" dirty="0" smtClean="0"/>
              <a:t>740-366-9492</a:t>
            </a:r>
          </a:p>
          <a:p>
            <a:pPr marL="0" indent="0">
              <a:lnSpc>
                <a:spcPct val="80000"/>
              </a:lnSpc>
              <a:buNone/>
            </a:pPr>
            <a:endParaRPr lang="en-US" sz="2800" dirty="0" smtClean="0"/>
          </a:p>
        </p:txBody>
      </p:sp>
    </p:spTree>
    <p:extLst>
      <p:ext uri="{BB962C8B-B14F-4D97-AF65-F5344CB8AC3E}">
        <p14:creationId xmlns:p14="http://schemas.microsoft.com/office/powerpoint/2010/main" val="2389619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4"/>
          <p:cNvSpPr>
            <a:spLocks noGrp="1" noChangeArrowheads="1"/>
          </p:cNvSpPr>
          <p:nvPr>
            <p:ph type="title"/>
          </p:nvPr>
        </p:nvSpPr>
        <p:spPr/>
        <p:txBody>
          <a:bodyPr/>
          <a:lstStyle/>
          <a:p>
            <a:r>
              <a:rPr lang="en-US" dirty="0" smtClean="0"/>
              <a:t>QUESTIONS???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1449934"/>
            <a:ext cx="3362325" cy="13620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481137"/>
            <a:ext cx="2857500" cy="2143125"/>
          </a:xfrm>
          <a:prstGeom prst="rect">
            <a:avLst/>
          </a:prstGeom>
        </p:spPr>
      </p:pic>
      <p:pic>
        <p:nvPicPr>
          <p:cNvPr id="1032" name="Picture 8" descr="Image result for funny fafsa meme">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6800" y="4038600"/>
            <a:ext cx="2971800" cy="2093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76800" y="3124200"/>
            <a:ext cx="3581400" cy="2780852"/>
          </a:xfrm>
          <a:prstGeom prst="rect">
            <a:avLst/>
          </a:prstGeom>
        </p:spPr>
      </p:pic>
    </p:spTree>
    <p:extLst>
      <p:ext uri="{BB962C8B-B14F-4D97-AF65-F5344CB8AC3E}">
        <p14:creationId xmlns:p14="http://schemas.microsoft.com/office/powerpoint/2010/main" val="3831840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spcBef>
                <a:spcPct val="50000"/>
              </a:spcBef>
              <a:defRPr/>
            </a:pPr>
            <a:r>
              <a:rPr lang="en-US" b="1" dirty="0" smtClean="0"/>
              <a:t>WHY File </a:t>
            </a:r>
            <a:r>
              <a:rPr lang="en-US" b="1" dirty="0"/>
              <a:t>the FAFSA? </a:t>
            </a:r>
          </a:p>
          <a:p>
            <a:pPr lvl="1">
              <a:spcBef>
                <a:spcPct val="50000"/>
              </a:spcBef>
              <a:defRPr/>
            </a:pPr>
            <a:r>
              <a:rPr lang="en-US" sz="2400" dirty="0"/>
              <a:t>Don’t assume you won’t be grant eligible</a:t>
            </a:r>
          </a:p>
          <a:p>
            <a:pPr lvl="1">
              <a:spcBef>
                <a:spcPct val="50000"/>
              </a:spcBef>
              <a:defRPr/>
            </a:pPr>
            <a:r>
              <a:rPr lang="en-US" sz="2400" dirty="0"/>
              <a:t>Schools may have institutional funds that require the FAFSA</a:t>
            </a:r>
          </a:p>
          <a:p>
            <a:pPr lvl="1">
              <a:spcBef>
                <a:spcPct val="50000"/>
              </a:spcBef>
              <a:defRPr/>
            </a:pPr>
            <a:r>
              <a:rPr lang="en-US" sz="2400" dirty="0"/>
              <a:t>Circumstances can change quickly</a:t>
            </a:r>
          </a:p>
          <a:p>
            <a:pPr>
              <a:spcBef>
                <a:spcPct val="50000"/>
              </a:spcBef>
              <a:defRPr/>
            </a:pPr>
            <a:r>
              <a:rPr lang="en-US" b="1" dirty="0" smtClean="0"/>
              <a:t>WHY use FOTW? </a:t>
            </a:r>
            <a:endParaRPr lang="en-US" b="1" strike="sngStrike" dirty="0"/>
          </a:p>
          <a:p>
            <a:pPr lvl="1">
              <a:spcBef>
                <a:spcPct val="50000"/>
              </a:spcBef>
              <a:defRPr/>
            </a:pPr>
            <a:r>
              <a:rPr lang="en-US" sz="2000" dirty="0"/>
              <a:t>FASTER processing with built in HELP</a:t>
            </a:r>
          </a:p>
          <a:p>
            <a:pPr lvl="1">
              <a:spcBef>
                <a:spcPct val="50000"/>
              </a:spcBef>
              <a:defRPr/>
            </a:pPr>
            <a:r>
              <a:rPr lang="en-US" sz="2000" dirty="0"/>
              <a:t>Edits built in to prevent errors</a:t>
            </a:r>
          </a:p>
          <a:p>
            <a:pPr lvl="1">
              <a:spcBef>
                <a:spcPct val="50000"/>
              </a:spcBef>
              <a:defRPr/>
            </a:pPr>
            <a:r>
              <a:rPr lang="en-US" sz="2000" dirty="0"/>
              <a:t>Skip Logic to answer only questions that pertain to you</a:t>
            </a:r>
          </a:p>
          <a:p>
            <a:pPr lvl="1">
              <a:spcBef>
                <a:spcPct val="50000"/>
              </a:spcBef>
              <a:defRPr/>
            </a:pPr>
            <a:r>
              <a:rPr lang="en-US" sz="2000" dirty="0"/>
              <a:t>IRS Data Retrieval Tool</a:t>
            </a:r>
          </a:p>
          <a:p>
            <a:pPr lvl="1">
              <a:spcBef>
                <a:spcPct val="50000"/>
              </a:spcBef>
              <a:defRPr/>
            </a:pPr>
            <a:r>
              <a:rPr lang="en-US" sz="2000" dirty="0"/>
              <a:t>Simplified process in future years</a:t>
            </a:r>
          </a:p>
          <a:p>
            <a:endParaRPr lang="en-US" dirty="0"/>
          </a:p>
        </p:txBody>
      </p:sp>
      <p:sp>
        <p:nvSpPr>
          <p:cNvPr id="3" name="Title 2"/>
          <p:cNvSpPr>
            <a:spLocks noGrp="1"/>
          </p:cNvSpPr>
          <p:nvPr>
            <p:ph type="title"/>
          </p:nvPr>
        </p:nvSpPr>
        <p:spPr/>
        <p:txBody>
          <a:bodyPr/>
          <a:lstStyle/>
          <a:p>
            <a:r>
              <a:rPr lang="en-US" dirty="0"/>
              <a:t>FAFSA: WHY file and WHY on-line?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3276600"/>
            <a:ext cx="1428750" cy="953007"/>
          </a:xfrm>
          <a:prstGeom prst="rect">
            <a:avLst/>
          </a:prstGeom>
        </p:spPr>
      </p:pic>
    </p:spTree>
    <p:extLst>
      <p:ext uri="{BB962C8B-B14F-4D97-AF65-F5344CB8AC3E}">
        <p14:creationId xmlns:p14="http://schemas.microsoft.com/office/powerpoint/2010/main" val="3213431013"/>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normAutofit/>
          </a:bodyPr>
          <a:lstStyle/>
          <a:p>
            <a:pPr eaLnBrk="1" hangingPunct="1"/>
            <a:r>
              <a:rPr lang="en-US" dirty="0"/>
              <a:t>What is Expected Family Contribution (EFC)?</a:t>
            </a:r>
          </a:p>
        </p:txBody>
      </p:sp>
      <p:sp>
        <p:nvSpPr>
          <p:cNvPr id="25602" name="Rectangle 3"/>
          <p:cNvSpPr>
            <a:spLocks noGrp="1" noChangeArrowheads="1"/>
          </p:cNvSpPr>
          <p:nvPr>
            <p:ph idx="1"/>
          </p:nvPr>
        </p:nvSpPr>
        <p:spPr>
          <a:xfrm>
            <a:off x="144516" y="1371600"/>
            <a:ext cx="8923283" cy="4343400"/>
          </a:xfrm>
        </p:spPr>
        <p:txBody>
          <a:bodyPr/>
          <a:lstStyle/>
          <a:p>
            <a:pPr>
              <a:lnSpc>
                <a:spcPct val="95000"/>
              </a:lnSpc>
            </a:pPr>
            <a:r>
              <a:rPr lang="en-US" sz="2800" b="1" dirty="0" smtClean="0"/>
              <a:t>The FAFSA Calculates the (EFC) </a:t>
            </a:r>
            <a:r>
              <a:rPr lang="en-US" sz="2200" b="1" u="sng" dirty="0" smtClean="0"/>
              <a:t>E</a:t>
            </a:r>
            <a:r>
              <a:rPr lang="en-US" sz="2200" dirty="0" smtClean="0"/>
              <a:t>xpected </a:t>
            </a:r>
            <a:r>
              <a:rPr lang="en-US" sz="2200" b="1" u="sng" dirty="0" smtClean="0"/>
              <a:t>F</a:t>
            </a:r>
            <a:r>
              <a:rPr lang="en-US" sz="2200" dirty="0" smtClean="0"/>
              <a:t>amily </a:t>
            </a:r>
            <a:r>
              <a:rPr lang="en-US" sz="2200" b="1" u="sng" dirty="0" smtClean="0"/>
              <a:t>C</a:t>
            </a:r>
            <a:r>
              <a:rPr lang="en-US" sz="2200" dirty="0" smtClean="0"/>
              <a:t>ontribution</a:t>
            </a:r>
            <a:endParaRPr lang="en-US" dirty="0" smtClean="0"/>
          </a:p>
          <a:p>
            <a:pPr lvl="1">
              <a:lnSpc>
                <a:spcPct val="95000"/>
              </a:lnSpc>
            </a:pPr>
            <a:r>
              <a:rPr lang="en-US" dirty="0" smtClean="0"/>
              <a:t>Amount student/family can reasonably be expected to contribute toward the student’s education for an academic year (NOT what you owe the college) </a:t>
            </a:r>
            <a:endParaRPr lang="en-US" dirty="0" smtClean="0">
              <a:solidFill>
                <a:srgbClr val="FF0000"/>
              </a:solidFill>
            </a:endParaRPr>
          </a:p>
          <a:p>
            <a:pPr lvl="1">
              <a:lnSpc>
                <a:spcPct val="95000"/>
              </a:lnSpc>
            </a:pPr>
            <a:r>
              <a:rPr lang="en-US" dirty="0" smtClean="0"/>
              <a:t>Stays </a:t>
            </a:r>
            <a:r>
              <a:rPr lang="en-US" dirty="0"/>
              <a:t>the same regardless of college</a:t>
            </a:r>
          </a:p>
          <a:p>
            <a:pPr lvl="1">
              <a:lnSpc>
                <a:spcPct val="95000"/>
              </a:lnSpc>
            </a:pPr>
            <a:r>
              <a:rPr lang="en-US" dirty="0"/>
              <a:t>Calculated using a </a:t>
            </a:r>
            <a:r>
              <a:rPr lang="en-US" b="1" u="sng" dirty="0"/>
              <a:t>Federal Formula </a:t>
            </a:r>
          </a:p>
          <a:p>
            <a:pPr lvl="2">
              <a:lnSpc>
                <a:spcPct val="95000"/>
              </a:lnSpc>
            </a:pPr>
            <a:r>
              <a:rPr lang="en-US" dirty="0"/>
              <a:t>Parent and student contribution</a:t>
            </a:r>
          </a:p>
          <a:p>
            <a:pPr lvl="1">
              <a:lnSpc>
                <a:spcPct val="95000"/>
              </a:lnSpc>
            </a:pPr>
            <a:r>
              <a:rPr lang="en-US" dirty="0"/>
              <a:t>Used by Colleges to award financial aid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44127"/>
          <a:stretch/>
        </p:blipFill>
        <p:spPr>
          <a:xfrm>
            <a:off x="6858000" y="3124200"/>
            <a:ext cx="1828800" cy="2393489"/>
          </a:xfrm>
          <a:prstGeom prst="rect">
            <a:avLst/>
          </a:prstGeom>
        </p:spPr>
      </p:pic>
    </p:spTree>
    <p:extLst>
      <p:ext uri="{BB962C8B-B14F-4D97-AF65-F5344CB8AC3E}">
        <p14:creationId xmlns:p14="http://schemas.microsoft.com/office/powerpoint/2010/main" val="2653371381"/>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pPr eaLnBrk="1" hangingPunct="1"/>
            <a:r>
              <a:rPr lang="en-US" dirty="0"/>
              <a:t>Sources of Financial Aid</a:t>
            </a:r>
          </a:p>
        </p:txBody>
      </p:sp>
      <p:sp>
        <p:nvSpPr>
          <p:cNvPr id="41986" name="Rectangle 3"/>
          <p:cNvSpPr>
            <a:spLocks noGrp="1" noChangeArrowheads="1"/>
          </p:cNvSpPr>
          <p:nvPr>
            <p:ph type="body" idx="1"/>
          </p:nvPr>
        </p:nvSpPr>
        <p:spPr>
          <a:xfrm>
            <a:off x="370490" y="1295400"/>
            <a:ext cx="8610600" cy="4343400"/>
          </a:xfrm>
        </p:spPr>
        <p:txBody>
          <a:bodyPr>
            <a:normAutofit/>
          </a:bodyPr>
          <a:lstStyle/>
          <a:p>
            <a:pPr eaLnBrk="1" hangingPunct="1">
              <a:spcBef>
                <a:spcPts val="1800"/>
              </a:spcBef>
            </a:pPr>
            <a:r>
              <a:rPr lang="en-US" dirty="0">
                <a:latin typeface="Arial" panose="020B0604020202020204" pitchFamily="34" charset="0"/>
                <a:cs typeface="Arial" panose="020B0604020202020204" pitchFamily="34" charset="0"/>
              </a:rPr>
              <a:t>Federal </a:t>
            </a:r>
            <a:r>
              <a:rPr lang="en-US" dirty="0" smtClean="0">
                <a:latin typeface="Arial" panose="020B0604020202020204" pitchFamily="34" charset="0"/>
                <a:cs typeface="Arial" panose="020B0604020202020204" pitchFamily="34" charset="0"/>
              </a:rPr>
              <a:t>government (largest Source)</a:t>
            </a:r>
          </a:p>
          <a:p>
            <a:pPr lvl="1">
              <a:spcBef>
                <a:spcPts val="1800"/>
              </a:spcBef>
            </a:pPr>
            <a:r>
              <a:rPr lang="en-US" dirty="0" smtClean="0">
                <a:latin typeface="Arial" panose="020B0604020202020204" pitchFamily="34" charset="0"/>
                <a:cs typeface="Arial" panose="020B0604020202020204" pitchFamily="34" charset="0"/>
              </a:rPr>
              <a:t>Primarily based on financial NEED</a:t>
            </a:r>
          </a:p>
          <a:p>
            <a:pPr lvl="1">
              <a:spcBef>
                <a:spcPts val="1800"/>
              </a:spcBef>
            </a:pPr>
            <a:r>
              <a:rPr lang="en-US" dirty="0" smtClean="0">
                <a:latin typeface="Arial" panose="020B0604020202020204" pitchFamily="34" charset="0"/>
                <a:cs typeface="Arial" panose="020B0604020202020204" pitchFamily="34" charset="0"/>
              </a:rPr>
              <a:t>Must file the FAFSA</a:t>
            </a:r>
            <a:endParaRPr lang="en-US" dirty="0">
              <a:latin typeface="Arial" panose="020B0604020202020204" pitchFamily="34" charset="0"/>
              <a:cs typeface="Arial" panose="020B0604020202020204" pitchFamily="34" charset="0"/>
            </a:endParaRPr>
          </a:p>
          <a:p>
            <a:pPr eaLnBrk="1" hangingPunct="1">
              <a:spcBef>
                <a:spcPts val="1800"/>
              </a:spcBef>
            </a:pPr>
            <a:r>
              <a:rPr lang="en-US" dirty="0" smtClean="0">
                <a:latin typeface="Arial" panose="020B0604020202020204" pitchFamily="34" charset="0"/>
                <a:cs typeface="Arial" panose="020B0604020202020204" pitchFamily="34" charset="0"/>
              </a:rPr>
              <a:t>State of Ohio</a:t>
            </a:r>
            <a:endParaRPr lang="en-US" dirty="0">
              <a:latin typeface="Arial" panose="020B0604020202020204" pitchFamily="34" charset="0"/>
              <a:cs typeface="Arial" panose="020B0604020202020204" pitchFamily="34" charset="0"/>
            </a:endParaRPr>
          </a:p>
          <a:p>
            <a:pPr eaLnBrk="1" hangingPunct="1">
              <a:spcBef>
                <a:spcPts val="1800"/>
              </a:spcBef>
            </a:pPr>
            <a:r>
              <a:rPr lang="en-US" dirty="0">
                <a:latin typeface="Arial" panose="020B0604020202020204" pitchFamily="34" charset="0"/>
                <a:cs typeface="Arial" panose="020B0604020202020204" pitchFamily="34" charset="0"/>
              </a:rPr>
              <a:t>Colleges and universities</a:t>
            </a:r>
          </a:p>
          <a:p>
            <a:pPr eaLnBrk="1" hangingPunct="1">
              <a:spcBef>
                <a:spcPts val="1800"/>
              </a:spcBef>
            </a:pPr>
            <a:r>
              <a:rPr lang="en-US" dirty="0">
                <a:latin typeface="Arial" panose="020B0604020202020204" pitchFamily="34" charset="0"/>
                <a:cs typeface="Arial" panose="020B0604020202020204" pitchFamily="34" charset="0"/>
              </a:rPr>
              <a:t>Private </a:t>
            </a:r>
            <a:r>
              <a:rPr lang="en-US" dirty="0" smtClean="0">
                <a:latin typeface="Arial" panose="020B0604020202020204" pitchFamily="34" charset="0"/>
                <a:cs typeface="Arial" panose="020B0604020202020204" pitchFamily="34" charset="0"/>
              </a:rPr>
              <a:t>sources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4010866"/>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dirty="0"/>
              <a:t>Colleges and Universities</a:t>
            </a:r>
          </a:p>
        </p:txBody>
      </p:sp>
      <p:sp>
        <p:nvSpPr>
          <p:cNvPr id="48130" name="Rectangle 3"/>
          <p:cNvSpPr>
            <a:spLocks noGrp="1" noChangeArrowheads="1"/>
          </p:cNvSpPr>
          <p:nvPr>
            <p:ph type="body" idx="1"/>
          </p:nvPr>
        </p:nvSpPr>
        <p:spPr>
          <a:xfrm>
            <a:off x="162910" y="1219200"/>
            <a:ext cx="8610600" cy="4343400"/>
          </a:xfrm>
        </p:spPr>
        <p:txBody>
          <a:bodyPr>
            <a:normAutofit fontScale="92500" lnSpcReduction="20000"/>
          </a:bodyPr>
          <a:lstStyle/>
          <a:p>
            <a:pPr eaLnBrk="1" hangingPunct="1">
              <a:spcBef>
                <a:spcPts val="1200"/>
              </a:spcBef>
            </a:pPr>
            <a:r>
              <a:rPr lang="en-US" dirty="0">
                <a:latin typeface="Arial" panose="020B0604020202020204" pitchFamily="34" charset="0"/>
                <a:cs typeface="Arial" panose="020B0604020202020204" pitchFamily="34" charset="0"/>
              </a:rPr>
              <a:t>Award aid on the basis of both merit and need</a:t>
            </a:r>
          </a:p>
          <a:p>
            <a:pPr>
              <a:spcBef>
                <a:spcPts val="1200"/>
              </a:spcBef>
            </a:pPr>
            <a:r>
              <a:rPr lang="en-US" dirty="0">
                <a:latin typeface="Arial" panose="020B0604020202020204" pitchFamily="34" charset="0"/>
                <a:cs typeface="Arial" panose="020B0604020202020204" pitchFamily="34" charset="0"/>
              </a:rPr>
              <a:t>Aid may be gift aid or self-help aid</a:t>
            </a:r>
          </a:p>
          <a:p>
            <a:pPr eaLnBrk="1" hangingPunct="1">
              <a:spcBef>
                <a:spcPts val="1200"/>
              </a:spcBef>
            </a:pPr>
            <a:r>
              <a:rPr lang="en-US" dirty="0">
                <a:latin typeface="Arial" panose="020B0604020202020204" pitchFamily="34" charset="0"/>
                <a:cs typeface="Arial" panose="020B0604020202020204" pitchFamily="34" charset="0"/>
              </a:rPr>
              <a:t>Use information from the FAFSA and/or institutional applications</a:t>
            </a:r>
          </a:p>
          <a:p>
            <a:pPr eaLnBrk="1" hangingPunct="1">
              <a:spcBef>
                <a:spcPts val="1200"/>
              </a:spcBef>
            </a:pPr>
            <a:r>
              <a:rPr lang="en-US" dirty="0" smtClean="0">
                <a:latin typeface="Arial" panose="020B0604020202020204" pitchFamily="34" charset="0"/>
                <a:cs typeface="Arial" panose="020B0604020202020204" pitchFamily="34" charset="0"/>
              </a:rPr>
              <a:t>Financial Aid Process connected to Admissions</a:t>
            </a:r>
          </a:p>
          <a:p>
            <a:pPr eaLnBrk="1" hangingPunct="1">
              <a:spcBef>
                <a:spcPts val="1200"/>
              </a:spcBef>
            </a:pPr>
            <a:r>
              <a:rPr lang="en-US" dirty="0" smtClean="0">
                <a:latin typeface="Arial" panose="020B0604020202020204" pitchFamily="34" charset="0"/>
                <a:cs typeface="Arial" panose="020B0604020202020204" pitchFamily="34" charset="0"/>
              </a:rPr>
              <a:t>Deadlines </a:t>
            </a:r>
            <a:r>
              <a:rPr lang="en-US" dirty="0">
                <a:latin typeface="Arial" panose="020B0604020202020204" pitchFamily="34" charset="0"/>
                <a:cs typeface="Arial" panose="020B0604020202020204" pitchFamily="34" charset="0"/>
              </a:rPr>
              <a:t>and application requirements vary by </a:t>
            </a:r>
            <a:r>
              <a:rPr lang="en-US" dirty="0" smtClean="0">
                <a:latin typeface="Arial" panose="020B0604020202020204" pitchFamily="34" charset="0"/>
                <a:cs typeface="Arial" panose="020B0604020202020204" pitchFamily="34" charset="0"/>
              </a:rPr>
              <a:t>institution </a:t>
            </a:r>
            <a:r>
              <a:rPr lang="en-US" sz="2200" dirty="0" smtClean="0">
                <a:latin typeface="Arial" panose="020B0604020202020204" pitchFamily="34" charset="0"/>
                <a:cs typeface="Arial" panose="020B0604020202020204" pitchFamily="34" charset="0"/>
              </a:rPr>
              <a:t>(Check </a:t>
            </a:r>
            <a:r>
              <a:rPr lang="en-US" sz="2200" dirty="0">
                <a:latin typeface="Arial" panose="020B0604020202020204" pitchFamily="34" charset="0"/>
                <a:cs typeface="Arial" panose="020B0604020202020204" pitchFamily="34" charset="0"/>
              </a:rPr>
              <a:t>with each college or </a:t>
            </a:r>
            <a:r>
              <a:rPr lang="en-US" sz="2200" dirty="0" smtClean="0">
                <a:latin typeface="Arial" panose="020B0604020202020204" pitchFamily="34" charset="0"/>
                <a:cs typeface="Arial" panose="020B0604020202020204" pitchFamily="34" charset="0"/>
              </a:rPr>
              <a:t>university)</a:t>
            </a:r>
            <a:endParaRPr lang="en-US" sz="2200" dirty="0">
              <a:latin typeface="Arial" panose="020B0604020202020204" pitchFamily="34" charset="0"/>
              <a:cs typeface="Arial" panose="020B0604020202020204" pitchFamily="34" charset="0"/>
            </a:endParaRPr>
          </a:p>
          <a:p>
            <a:pPr eaLnBrk="1" hangingPunct="1">
              <a:spcBef>
                <a:spcPts val="1200"/>
              </a:spcBef>
            </a:pPr>
            <a:r>
              <a:rPr lang="en-US" dirty="0" smtClean="0">
                <a:latin typeface="Arial" panose="020B0604020202020204" pitchFamily="34" charset="0"/>
                <a:cs typeface="Arial" panose="020B0604020202020204" pitchFamily="34" charset="0"/>
              </a:rPr>
              <a:t>School Issued email and access to school portal/self-service</a:t>
            </a:r>
          </a:p>
        </p:txBody>
      </p:sp>
    </p:spTree>
    <p:extLst>
      <p:ext uri="{BB962C8B-B14F-4D97-AF65-F5344CB8AC3E}">
        <p14:creationId xmlns:p14="http://schemas.microsoft.com/office/powerpoint/2010/main" val="4187148529"/>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700" y="1371600"/>
            <a:ext cx="8610600" cy="4343400"/>
          </a:xfrm>
        </p:spPr>
        <p:txBody>
          <a:bodyPr/>
          <a:lstStyle/>
          <a:p>
            <a:pPr marL="280988" indent="-280988">
              <a:lnSpc>
                <a:spcPct val="95000"/>
              </a:lnSpc>
              <a:spcBef>
                <a:spcPct val="30000"/>
              </a:spcBef>
            </a:pPr>
            <a:r>
              <a:rPr lang="en-US" dirty="0">
                <a:solidFill>
                  <a:srgbClr val="3333FF"/>
                </a:solidFill>
              </a:rPr>
              <a:t>Parents have primary responsibility</a:t>
            </a:r>
            <a:r>
              <a:rPr lang="en-US" dirty="0"/>
              <a:t> to pay for their dependent children’s education</a:t>
            </a:r>
          </a:p>
          <a:p>
            <a:pPr marL="280988" indent="-280988">
              <a:lnSpc>
                <a:spcPct val="95000"/>
              </a:lnSpc>
              <a:spcBef>
                <a:spcPct val="30000"/>
              </a:spcBef>
            </a:pPr>
            <a:r>
              <a:rPr lang="en-US" dirty="0">
                <a:solidFill>
                  <a:srgbClr val="0033CC"/>
                </a:solidFill>
              </a:rPr>
              <a:t>Students also have a responsibility </a:t>
            </a:r>
            <a:r>
              <a:rPr lang="en-US" dirty="0"/>
              <a:t>to contribute to their educational costs</a:t>
            </a:r>
          </a:p>
          <a:p>
            <a:pPr marL="280988" indent="-280988">
              <a:lnSpc>
                <a:spcPct val="95000"/>
              </a:lnSpc>
              <a:spcBef>
                <a:spcPct val="30000"/>
              </a:spcBef>
            </a:pPr>
            <a:r>
              <a:rPr lang="en-US" dirty="0"/>
              <a:t>Families should be evaluated in their </a:t>
            </a:r>
            <a:r>
              <a:rPr lang="en-US" dirty="0">
                <a:solidFill>
                  <a:srgbClr val="3333FF"/>
                </a:solidFill>
              </a:rPr>
              <a:t>present financial condition (</a:t>
            </a:r>
            <a:r>
              <a:rPr lang="en-US" b="1" u="sng" dirty="0" smtClean="0">
                <a:solidFill>
                  <a:srgbClr val="3333FF"/>
                </a:solidFill>
              </a:rPr>
              <a:t>2016</a:t>
            </a:r>
            <a:r>
              <a:rPr lang="en-US" b="1" dirty="0" smtClean="0">
                <a:solidFill>
                  <a:srgbClr val="3333FF"/>
                </a:solidFill>
              </a:rPr>
              <a:t> </a:t>
            </a:r>
            <a:r>
              <a:rPr lang="en-US" b="1" dirty="0">
                <a:solidFill>
                  <a:srgbClr val="3333FF"/>
                </a:solidFill>
              </a:rPr>
              <a:t>Tax Information</a:t>
            </a:r>
            <a:r>
              <a:rPr lang="en-US" dirty="0">
                <a:solidFill>
                  <a:srgbClr val="3333FF"/>
                </a:solidFill>
              </a:rPr>
              <a:t>)</a:t>
            </a:r>
          </a:p>
          <a:p>
            <a:endParaRPr lang="en-US" dirty="0"/>
          </a:p>
        </p:txBody>
      </p:sp>
      <p:sp>
        <p:nvSpPr>
          <p:cNvPr id="3" name="Title 2"/>
          <p:cNvSpPr>
            <a:spLocks noGrp="1"/>
          </p:cNvSpPr>
          <p:nvPr>
            <p:ph type="title"/>
          </p:nvPr>
        </p:nvSpPr>
        <p:spPr/>
        <p:txBody>
          <a:bodyPr/>
          <a:lstStyle/>
          <a:p>
            <a:r>
              <a:rPr lang="en-US" dirty="0"/>
              <a:t>Principles of Need Analysis </a:t>
            </a:r>
            <a:r>
              <a:rPr lang="en-US" sz="2000" dirty="0"/>
              <a:t>(FAFSA Process) </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8056">
            <a:off x="5113617" y="4603191"/>
            <a:ext cx="1238250" cy="1238250"/>
          </a:xfrm>
          <a:prstGeom prst="rect">
            <a:avLst/>
          </a:prstGeom>
        </p:spPr>
      </p:pic>
    </p:spTree>
    <p:extLst>
      <p:ext uri="{BB962C8B-B14F-4D97-AF65-F5344CB8AC3E}">
        <p14:creationId xmlns:p14="http://schemas.microsoft.com/office/powerpoint/2010/main" val="2398694303"/>
      </p:ext>
    </p:extLst>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8705</TotalTime>
  <Words>1654</Words>
  <Application>Microsoft Office PowerPoint</Application>
  <PresentationFormat>On-screen Show (4:3)</PresentationFormat>
  <Paragraphs>252</Paragraphs>
  <Slides>42</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Helvetica</vt:lpstr>
      <vt:lpstr>Verdana</vt:lpstr>
      <vt:lpstr>Wingdings</vt:lpstr>
      <vt:lpstr>Office Theme</vt:lpstr>
      <vt:lpstr>PowerPoint Presentation</vt:lpstr>
      <vt:lpstr>Before we get started</vt:lpstr>
      <vt:lpstr>What is FAFSA and Financial Aid?</vt:lpstr>
      <vt:lpstr>FAFSA</vt:lpstr>
      <vt:lpstr>FAFSA: WHY file and WHY on-line? </vt:lpstr>
      <vt:lpstr>What is Expected Family Contribution (EFC)?</vt:lpstr>
      <vt:lpstr>Sources of Financial Aid</vt:lpstr>
      <vt:lpstr>Colleges and Universities</vt:lpstr>
      <vt:lpstr>Principles of Need Analysis (FAFSA Process) </vt:lpstr>
      <vt:lpstr>What IF… Unusual Circumstances</vt:lpstr>
      <vt:lpstr>FAFSA on the Web (FOTW)</vt:lpstr>
      <vt:lpstr>FAFSA on the Web (FOTW)</vt:lpstr>
      <vt:lpstr>Signatures</vt:lpstr>
      <vt:lpstr>FSA ID</vt:lpstr>
      <vt:lpstr>FSA ID Helpful Hints</vt:lpstr>
      <vt:lpstr>FASFA collects: General Student Information</vt:lpstr>
      <vt:lpstr>Selective Service Question</vt:lpstr>
      <vt:lpstr>Dependency Determination</vt:lpstr>
      <vt:lpstr>Dependency Determination</vt:lpstr>
      <vt:lpstr>Dependency Determination</vt:lpstr>
      <vt:lpstr>WHO is the Parent for the FAFSA? </vt:lpstr>
      <vt:lpstr>Parent information</vt:lpstr>
      <vt:lpstr>Things to remember/prevent errors</vt:lpstr>
      <vt:lpstr>IRS Data Retrieval Tool </vt:lpstr>
      <vt:lpstr>IRS Data Retrieval Tool</vt:lpstr>
      <vt:lpstr>IRS Data Retrieval Tool</vt:lpstr>
      <vt:lpstr>Net worth of investments (As of ‘today’) </vt:lpstr>
      <vt:lpstr>Assets NOT included on the FAFSA</vt:lpstr>
      <vt:lpstr>School Selection Step</vt:lpstr>
      <vt:lpstr>School Selection Setup (continued)</vt:lpstr>
      <vt:lpstr>Sign with FSA ID (parent and student)</vt:lpstr>
      <vt:lpstr>Do not forget to Submit</vt:lpstr>
      <vt:lpstr>Confirmation  Page</vt:lpstr>
      <vt:lpstr>PowerPoint Presentation</vt:lpstr>
      <vt:lpstr>Role of Financial Aid Office</vt:lpstr>
      <vt:lpstr>Federal Pell Grant</vt:lpstr>
      <vt:lpstr>Student Loans</vt:lpstr>
      <vt:lpstr>Parent Loans</vt:lpstr>
      <vt:lpstr>Private Sources</vt:lpstr>
      <vt:lpstr>Scholarship Searches</vt:lpstr>
      <vt:lpstr>Contact Information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Schlichting</dc:creator>
  <cp:lastModifiedBy>Elisa Blue</cp:lastModifiedBy>
  <cp:revision>159</cp:revision>
  <cp:lastPrinted>2017-09-11T19:02:09Z</cp:lastPrinted>
  <dcterms:created xsi:type="dcterms:W3CDTF">2013-09-17T18:31:42Z</dcterms:created>
  <dcterms:modified xsi:type="dcterms:W3CDTF">2017-11-16T14:24:27Z</dcterms:modified>
</cp:coreProperties>
</file>